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handoutMasterIdLst>
    <p:handoutMasterId r:id="rId45"/>
  </p:handoutMasterIdLst>
  <p:sldIdLst>
    <p:sldId id="363" r:id="rId2"/>
    <p:sldId id="365" r:id="rId3"/>
    <p:sldId id="338" r:id="rId4"/>
    <p:sldId id="366" r:id="rId5"/>
    <p:sldId id="339" r:id="rId6"/>
    <p:sldId id="368" r:id="rId7"/>
    <p:sldId id="367" r:id="rId8"/>
    <p:sldId id="341" r:id="rId9"/>
    <p:sldId id="343" r:id="rId10"/>
    <p:sldId id="344" r:id="rId11"/>
    <p:sldId id="379" r:id="rId12"/>
    <p:sldId id="287" r:id="rId13"/>
    <p:sldId id="370" r:id="rId14"/>
    <p:sldId id="293" r:id="rId15"/>
    <p:sldId id="371" r:id="rId16"/>
    <p:sldId id="369" r:id="rId17"/>
    <p:sldId id="373" r:id="rId18"/>
    <p:sldId id="374" r:id="rId19"/>
    <p:sldId id="375" r:id="rId20"/>
    <p:sldId id="372" r:id="rId21"/>
    <p:sldId id="376" r:id="rId22"/>
    <p:sldId id="377" r:id="rId23"/>
    <p:sldId id="311" r:id="rId24"/>
    <p:sldId id="378" r:id="rId25"/>
    <p:sldId id="354" r:id="rId26"/>
    <p:sldId id="380" r:id="rId27"/>
    <p:sldId id="381" r:id="rId28"/>
    <p:sldId id="382" r:id="rId29"/>
    <p:sldId id="383" r:id="rId30"/>
    <p:sldId id="384" r:id="rId31"/>
    <p:sldId id="385" r:id="rId32"/>
    <p:sldId id="361" r:id="rId33"/>
    <p:sldId id="407" r:id="rId34"/>
    <p:sldId id="404" r:id="rId35"/>
    <p:sldId id="405" r:id="rId36"/>
    <p:sldId id="406" r:id="rId37"/>
    <p:sldId id="360" r:id="rId38"/>
    <p:sldId id="408" r:id="rId39"/>
    <p:sldId id="409" r:id="rId40"/>
    <p:sldId id="386" r:id="rId41"/>
    <p:sldId id="410" r:id="rId42"/>
    <p:sldId id="403" r:id="rId43"/>
  </p:sldIdLst>
  <p:sldSz cx="9144000" cy="6858000" type="screen4x3"/>
  <p:notesSz cx="6858000" cy="9144000"/>
  <p:custDataLst>
    <p:tags r:id="rId46"/>
  </p:custDataLst>
  <p:defaultTextStyle>
    <a:defPPr>
      <a:defRPr lang="en-US"/>
    </a:defPPr>
    <a:lvl1pPr algn="l" rtl="0" eaLnBrk="0" fontAlgn="base" hangingPunct="0">
      <a:spcBef>
        <a:spcPct val="0"/>
      </a:spcBef>
      <a:spcAft>
        <a:spcPct val="0"/>
      </a:spcAft>
      <a:defRPr kern="1200">
        <a:solidFill>
          <a:schemeClr val="tx1"/>
        </a:solidFill>
        <a:latin typeface="Times New Roman" charset="0"/>
        <a:ea typeface="+mn-ea"/>
        <a:cs typeface="+mn-cs"/>
      </a:defRPr>
    </a:lvl1pPr>
    <a:lvl2pPr marL="457200" algn="l" rtl="0" eaLnBrk="0" fontAlgn="base" hangingPunct="0">
      <a:spcBef>
        <a:spcPct val="0"/>
      </a:spcBef>
      <a:spcAft>
        <a:spcPct val="0"/>
      </a:spcAft>
      <a:defRPr kern="1200">
        <a:solidFill>
          <a:schemeClr val="tx1"/>
        </a:solidFill>
        <a:latin typeface="Times New Roman" charset="0"/>
        <a:ea typeface="+mn-ea"/>
        <a:cs typeface="+mn-cs"/>
      </a:defRPr>
    </a:lvl2pPr>
    <a:lvl3pPr marL="914400" algn="l" rtl="0" eaLnBrk="0" fontAlgn="base" hangingPunct="0">
      <a:spcBef>
        <a:spcPct val="0"/>
      </a:spcBef>
      <a:spcAft>
        <a:spcPct val="0"/>
      </a:spcAft>
      <a:defRPr kern="1200">
        <a:solidFill>
          <a:schemeClr val="tx1"/>
        </a:solidFill>
        <a:latin typeface="Times New Roman" charset="0"/>
        <a:ea typeface="+mn-ea"/>
        <a:cs typeface="+mn-cs"/>
      </a:defRPr>
    </a:lvl3pPr>
    <a:lvl4pPr marL="1371600" algn="l" rtl="0" eaLnBrk="0" fontAlgn="base" hangingPunct="0">
      <a:spcBef>
        <a:spcPct val="0"/>
      </a:spcBef>
      <a:spcAft>
        <a:spcPct val="0"/>
      </a:spcAft>
      <a:defRPr kern="1200">
        <a:solidFill>
          <a:schemeClr val="tx1"/>
        </a:solidFill>
        <a:latin typeface="Times New Roman" charset="0"/>
        <a:ea typeface="+mn-ea"/>
        <a:cs typeface="+mn-cs"/>
      </a:defRPr>
    </a:lvl4pPr>
    <a:lvl5pPr marL="1828800" algn="l" rtl="0" eaLnBrk="0" fontAlgn="base" hangingPunct="0">
      <a:spcBef>
        <a:spcPct val="0"/>
      </a:spcBef>
      <a:spcAft>
        <a:spcPct val="0"/>
      </a:spcAft>
      <a:defRPr kern="1200">
        <a:solidFill>
          <a:schemeClr val="tx1"/>
        </a:solidFill>
        <a:latin typeface="Times New Roman" charset="0"/>
        <a:ea typeface="+mn-ea"/>
        <a:cs typeface="+mn-cs"/>
      </a:defRPr>
    </a:lvl5pPr>
    <a:lvl6pPr marL="2286000" algn="l" defTabSz="914400" rtl="0" eaLnBrk="1" latinLnBrk="0" hangingPunct="1">
      <a:defRPr kern="1200">
        <a:solidFill>
          <a:schemeClr val="tx1"/>
        </a:solidFill>
        <a:latin typeface="Times New Roman" charset="0"/>
        <a:ea typeface="+mn-ea"/>
        <a:cs typeface="+mn-cs"/>
      </a:defRPr>
    </a:lvl6pPr>
    <a:lvl7pPr marL="2743200" algn="l" defTabSz="914400" rtl="0" eaLnBrk="1" latinLnBrk="0" hangingPunct="1">
      <a:defRPr kern="1200">
        <a:solidFill>
          <a:schemeClr val="tx1"/>
        </a:solidFill>
        <a:latin typeface="Times New Roman" charset="0"/>
        <a:ea typeface="+mn-ea"/>
        <a:cs typeface="+mn-cs"/>
      </a:defRPr>
    </a:lvl7pPr>
    <a:lvl8pPr marL="3200400" algn="l" defTabSz="914400" rtl="0" eaLnBrk="1" latinLnBrk="0" hangingPunct="1">
      <a:defRPr kern="1200">
        <a:solidFill>
          <a:schemeClr val="tx1"/>
        </a:solidFill>
        <a:latin typeface="Times New Roman" charset="0"/>
        <a:ea typeface="+mn-ea"/>
        <a:cs typeface="+mn-cs"/>
      </a:defRPr>
    </a:lvl8pPr>
    <a:lvl9pPr marL="3657600" algn="l" defTabSz="914400" rtl="0" eaLnBrk="1" latinLnBrk="0" hangingPunct="1">
      <a:defRPr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FFCC"/>
    <a:srgbClr val="FFCCCC"/>
    <a:srgbClr val="FFFFCC"/>
    <a:srgbClr val="FFCC99"/>
    <a:srgbClr val="CCCCFF"/>
    <a:srgbClr val="00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53" autoAdjust="0"/>
    <p:restoredTop sz="83837" autoAdjust="0"/>
  </p:normalViewPr>
  <p:slideViewPr>
    <p:cSldViewPr>
      <p:cViewPr varScale="1">
        <p:scale>
          <a:sx n="100" d="100"/>
          <a:sy n="100" d="100"/>
        </p:scale>
        <p:origin x="87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16"/>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gs" Target="tags/tag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2D13B-EC08-4015-865B-221C70767540}" type="doc">
      <dgm:prSet loTypeId="urn:microsoft.com/office/officeart/2008/layout/HorizontalMultiLevelHierarchy" loCatId="hierarchy" qsTypeId="urn:microsoft.com/office/officeart/2005/8/quickstyle/simple1" qsCatId="simple" csTypeId="urn:microsoft.com/office/officeart/2005/8/colors/accent5_5" csCatId="accent5" phldr="1"/>
      <dgm:spPr/>
      <dgm:t>
        <a:bodyPr/>
        <a:lstStyle/>
        <a:p>
          <a:endParaRPr lang="en-US"/>
        </a:p>
      </dgm:t>
    </dgm:pt>
    <dgm:pt modelId="{48F6862A-C8BB-4D3E-BA0A-638F7D4F7645}">
      <dgm:prSet phldrT="[Text]" custT="1"/>
      <dgm:spPr>
        <a:ln>
          <a:solidFill>
            <a:schemeClr val="tx1"/>
          </a:solidFill>
        </a:ln>
      </dgm:spPr>
      <dgm:t>
        <a:bodyPr/>
        <a:lstStyle/>
        <a:p>
          <a:pPr>
            <a:lnSpc>
              <a:spcPct val="80000"/>
            </a:lnSpc>
            <a:spcAft>
              <a:spcPts val="0"/>
            </a:spcAft>
          </a:pPr>
          <a:r>
            <a:rPr lang="en-US" sz="3600" dirty="0" smtClean="0">
              <a:solidFill>
                <a:schemeClr val="tx1"/>
              </a:solidFill>
              <a:latin typeface="Calibri" pitchFamily="34" charset="0"/>
            </a:rPr>
            <a:t>New Deal Programs </a:t>
          </a:r>
          <a:endParaRPr lang="en-US" sz="3600" dirty="0">
            <a:solidFill>
              <a:schemeClr val="tx1"/>
            </a:solidFill>
            <a:latin typeface="Calibri" pitchFamily="34" charset="0"/>
          </a:endParaRPr>
        </a:p>
      </dgm:t>
    </dgm:pt>
    <dgm:pt modelId="{40882200-01FF-4CA9-86E2-0560D47713CE}" type="parTrans" cxnId="{EE5640EC-4998-45A3-93C9-A21CCCFBB862}">
      <dgm:prSet/>
      <dgm:spPr/>
      <dgm:t>
        <a:bodyPr/>
        <a:lstStyle/>
        <a:p>
          <a:endParaRPr lang="en-US"/>
        </a:p>
      </dgm:t>
    </dgm:pt>
    <dgm:pt modelId="{FBC47163-14C4-49DD-92C4-99BC7ECDD561}" type="sibTrans" cxnId="{EE5640EC-4998-45A3-93C9-A21CCCFBB862}">
      <dgm:prSet/>
      <dgm:spPr/>
      <dgm:t>
        <a:bodyPr/>
        <a:lstStyle/>
        <a:p>
          <a:endParaRPr lang="en-US"/>
        </a:p>
      </dgm:t>
    </dgm:pt>
    <dgm:pt modelId="{6680B1A1-1ACC-42C4-B0AA-14B3100147BF}">
      <dgm:prSet phldrT="[Text]" custT="1"/>
      <dgm:spPr>
        <a:solidFill>
          <a:srgbClr val="FFCCCC">
            <a:alpha val="70000"/>
          </a:srgbClr>
        </a:solidFill>
        <a:ln>
          <a:solidFill>
            <a:schemeClr val="tx1"/>
          </a:solidFill>
        </a:ln>
      </dgm:spPr>
      <dgm:t>
        <a:bodyPr/>
        <a:lstStyle/>
        <a:p>
          <a:pPr>
            <a:lnSpc>
              <a:spcPct val="80000"/>
            </a:lnSpc>
            <a:spcAft>
              <a:spcPts val="0"/>
            </a:spcAft>
          </a:pPr>
          <a:r>
            <a:rPr lang="en-US" sz="3000" b="1" u="sng" dirty="0" smtClean="0">
              <a:solidFill>
                <a:schemeClr val="tx1"/>
              </a:solidFill>
              <a:latin typeface="Calibri" pitchFamily="34" charset="0"/>
            </a:rPr>
            <a:t>Relief</a:t>
          </a:r>
          <a:r>
            <a:rPr lang="en-US" sz="3000" dirty="0" smtClean="0">
              <a:solidFill>
                <a:schemeClr val="tx1"/>
              </a:solidFill>
              <a:latin typeface="Calibri" pitchFamily="34" charset="0"/>
            </a:rPr>
            <a:t/>
          </a:r>
          <a:br>
            <a:rPr lang="en-US" sz="3000" dirty="0" smtClean="0">
              <a:solidFill>
                <a:schemeClr val="tx1"/>
              </a:solidFill>
              <a:latin typeface="Calibri" pitchFamily="34" charset="0"/>
            </a:rPr>
          </a:br>
          <a:r>
            <a:rPr lang="en-US" sz="3000" dirty="0" smtClean="0">
              <a:solidFill>
                <a:schemeClr val="tx1"/>
              </a:solidFill>
              <a:latin typeface="Calibri" pitchFamily="34" charset="0"/>
            </a:rPr>
            <a:t>Relief checks and job programs </a:t>
          </a:r>
          <a:br>
            <a:rPr lang="en-US" sz="3000" dirty="0" smtClean="0">
              <a:solidFill>
                <a:schemeClr val="tx1"/>
              </a:solidFill>
              <a:latin typeface="Calibri" pitchFamily="34" charset="0"/>
            </a:rPr>
          </a:br>
          <a:r>
            <a:rPr lang="en-US" sz="3000" dirty="0" smtClean="0">
              <a:solidFill>
                <a:schemeClr val="tx1"/>
              </a:solidFill>
              <a:latin typeface="Calibri" pitchFamily="34" charset="0"/>
            </a:rPr>
            <a:t>to lower unemployment </a:t>
          </a:r>
          <a:endParaRPr lang="en-US" sz="3000" dirty="0">
            <a:solidFill>
              <a:schemeClr val="tx1"/>
            </a:solidFill>
            <a:latin typeface="Calibri" pitchFamily="34" charset="0"/>
          </a:endParaRPr>
        </a:p>
      </dgm:t>
    </dgm:pt>
    <dgm:pt modelId="{1412EEC8-C7D2-4A0A-9301-76FE3E6B9B01}" type="parTrans" cxnId="{AC5E76B6-BDC9-479A-90CB-9BB7EE157889}">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31CEC3BD-0EDA-48D2-BD4F-1BE71599FCBC}" type="sibTrans" cxnId="{AC5E76B6-BDC9-479A-90CB-9BB7EE157889}">
      <dgm:prSet/>
      <dgm:spPr/>
      <dgm:t>
        <a:bodyPr/>
        <a:lstStyle/>
        <a:p>
          <a:endParaRPr lang="en-US"/>
        </a:p>
      </dgm:t>
    </dgm:pt>
    <dgm:pt modelId="{B0C6EE5B-89D8-4FB2-A84D-4CE0497D4465}">
      <dgm:prSet phldrT="[Text]" custT="1"/>
      <dgm:spPr>
        <a:solidFill>
          <a:srgbClr val="CCFFCC">
            <a:alpha val="70000"/>
          </a:srgbClr>
        </a:solidFill>
        <a:ln>
          <a:solidFill>
            <a:schemeClr val="tx1"/>
          </a:solidFill>
        </a:ln>
      </dgm:spPr>
      <dgm:t>
        <a:bodyPr/>
        <a:lstStyle/>
        <a:p>
          <a:pPr>
            <a:lnSpc>
              <a:spcPct val="80000"/>
            </a:lnSpc>
            <a:spcAft>
              <a:spcPts val="0"/>
            </a:spcAft>
          </a:pPr>
          <a:r>
            <a:rPr lang="en-US" sz="3000" b="1" u="sng" dirty="0" smtClean="0">
              <a:solidFill>
                <a:schemeClr val="tx1"/>
              </a:solidFill>
              <a:latin typeface="Calibri" pitchFamily="34" charset="0"/>
            </a:rPr>
            <a:t>Recovery</a:t>
          </a:r>
          <a:r>
            <a:rPr lang="en-US" sz="3000" dirty="0" smtClean="0">
              <a:solidFill>
                <a:schemeClr val="tx1"/>
              </a:solidFill>
              <a:latin typeface="Calibri" pitchFamily="34" charset="0"/>
            </a:rPr>
            <a:t/>
          </a:r>
          <a:br>
            <a:rPr lang="en-US" sz="3000" dirty="0" smtClean="0">
              <a:solidFill>
                <a:schemeClr val="tx1"/>
              </a:solidFill>
              <a:latin typeface="Calibri" pitchFamily="34" charset="0"/>
            </a:rPr>
          </a:br>
          <a:r>
            <a:rPr lang="en-US" sz="3000" dirty="0" smtClean="0">
              <a:solidFill>
                <a:schemeClr val="tx1"/>
              </a:solidFill>
              <a:latin typeface="Calibri" pitchFamily="34" charset="0"/>
            </a:rPr>
            <a:t>Programs to stimulate agriculture, industry, and the economy to end the depression </a:t>
          </a:r>
          <a:endParaRPr lang="en-US" sz="3000" dirty="0">
            <a:solidFill>
              <a:schemeClr val="tx1"/>
            </a:solidFill>
            <a:latin typeface="Calibri" pitchFamily="34" charset="0"/>
          </a:endParaRPr>
        </a:p>
      </dgm:t>
    </dgm:pt>
    <dgm:pt modelId="{97A2BEE7-2711-4D7C-8D63-73A335897F41}" type="parTrans" cxnId="{071AE338-8C8F-4E60-8C1C-CA1AD103F783}">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228FB8FF-CC3E-4740-A23D-84B25D6B7B2C}" type="sibTrans" cxnId="{071AE338-8C8F-4E60-8C1C-CA1AD103F783}">
      <dgm:prSet/>
      <dgm:spPr/>
      <dgm:t>
        <a:bodyPr/>
        <a:lstStyle/>
        <a:p>
          <a:endParaRPr lang="en-US"/>
        </a:p>
      </dgm:t>
    </dgm:pt>
    <dgm:pt modelId="{96A2C95D-51A5-4C21-AEBF-7F4F8A29E474}">
      <dgm:prSet phldrT="[Text]" custT="1"/>
      <dgm:spPr>
        <a:solidFill>
          <a:srgbClr val="FFCC99">
            <a:alpha val="70000"/>
          </a:srgbClr>
        </a:solidFill>
        <a:ln>
          <a:solidFill>
            <a:schemeClr val="tx1"/>
          </a:solidFill>
        </a:ln>
      </dgm:spPr>
      <dgm:t>
        <a:bodyPr/>
        <a:lstStyle/>
        <a:p>
          <a:pPr>
            <a:lnSpc>
              <a:spcPct val="80000"/>
            </a:lnSpc>
            <a:spcAft>
              <a:spcPts val="0"/>
            </a:spcAft>
          </a:pPr>
          <a:r>
            <a:rPr lang="en-US" sz="3000" b="1" u="sng" dirty="0" smtClean="0">
              <a:solidFill>
                <a:schemeClr val="tx1"/>
              </a:solidFill>
              <a:latin typeface="Calibri" pitchFamily="34" charset="0"/>
            </a:rPr>
            <a:t>Reform</a:t>
          </a:r>
          <a:r>
            <a:rPr lang="en-US" sz="3000" dirty="0" smtClean="0">
              <a:solidFill>
                <a:schemeClr val="tx1"/>
              </a:solidFill>
              <a:latin typeface="Calibri" pitchFamily="34" charset="0"/>
            </a:rPr>
            <a:t/>
          </a:r>
          <a:br>
            <a:rPr lang="en-US" sz="3000" dirty="0" smtClean="0">
              <a:solidFill>
                <a:schemeClr val="tx1"/>
              </a:solidFill>
              <a:latin typeface="Calibri" pitchFamily="34" charset="0"/>
            </a:rPr>
          </a:br>
          <a:r>
            <a:rPr lang="en-US" sz="3000" dirty="0" smtClean="0">
              <a:solidFill>
                <a:schemeClr val="tx1"/>
              </a:solidFill>
              <a:latin typeface="Calibri" pitchFamily="34" charset="0"/>
            </a:rPr>
            <a:t>Programs to correct problems in the economy and prevent future depressions</a:t>
          </a:r>
          <a:endParaRPr lang="en-US" sz="3000" dirty="0">
            <a:solidFill>
              <a:schemeClr val="tx1"/>
            </a:solidFill>
            <a:latin typeface="Calibri" pitchFamily="34" charset="0"/>
          </a:endParaRPr>
        </a:p>
      </dgm:t>
    </dgm:pt>
    <dgm:pt modelId="{3D321EE5-22AC-452D-901B-93E4F0BFAA33}" type="parTrans" cxnId="{F3010428-EBAF-4B0F-BDA6-DE663325E023}">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7EF05F2F-FBA5-413D-B5F6-EE02EDCD7B4B}" type="sibTrans" cxnId="{F3010428-EBAF-4B0F-BDA6-DE663325E023}">
      <dgm:prSet/>
      <dgm:spPr/>
      <dgm:t>
        <a:bodyPr/>
        <a:lstStyle/>
        <a:p>
          <a:endParaRPr lang="en-US"/>
        </a:p>
      </dgm:t>
    </dgm:pt>
    <dgm:pt modelId="{48362BD5-A5DB-45C8-A4AC-DA1D5DA95586}" type="pres">
      <dgm:prSet presAssocID="{3B72D13B-EC08-4015-865B-221C70767540}" presName="Name0" presStyleCnt="0">
        <dgm:presLayoutVars>
          <dgm:chPref val="1"/>
          <dgm:dir/>
          <dgm:animOne val="branch"/>
          <dgm:animLvl val="lvl"/>
          <dgm:resizeHandles val="exact"/>
        </dgm:presLayoutVars>
      </dgm:prSet>
      <dgm:spPr/>
      <dgm:t>
        <a:bodyPr/>
        <a:lstStyle/>
        <a:p>
          <a:endParaRPr lang="en-US"/>
        </a:p>
      </dgm:t>
    </dgm:pt>
    <dgm:pt modelId="{B97B7BB9-86C8-469C-8087-862E321A9BE8}" type="pres">
      <dgm:prSet presAssocID="{48F6862A-C8BB-4D3E-BA0A-638F7D4F7645}" presName="root1" presStyleCnt="0"/>
      <dgm:spPr/>
    </dgm:pt>
    <dgm:pt modelId="{035A4199-4CCF-477D-9688-D1443E5818D1}" type="pres">
      <dgm:prSet presAssocID="{48F6862A-C8BB-4D3E-BA0A-638F7D4F7645}" presName="LevelOneTextNode" presStyleLbl="node0" presStyleIdx="0" presStyleCnt="1" custScaleX="78908" custScaleY="102160" custLinFactNeighborY="0">
        <dgm:presLayoutVars>
          <dgm:chPref val="3"/>
        </dgm:presLayoutVars>
      </dgm:prSet>
      <dgm:spPr/>
      <dgm:t>
        <a:bodyPr/>
        <a:lstStyle/>
        <a:p>
          <a:endParaRPr lang="en-US"/>
        </a:p>
      </dgm:t>
    </dgm:pt>
    <dgm:pt modelId="{7DDC7D42-9C61-4021-BDCF-9403A1FCA01E}" type="pres">
      <dgm:prSet presAssocID="{48F6862A-C8BB-4D3E-BA0A-638F7D4F7645}" presName="level2hierChild" presStyleCnt="0"/>
      <dgm:spPr/>
    </dgm:pt>
    <dgm:pt modelId="{3FCA482A-7F5C-40B7-B164-A06C602F7D92}" type="pres">
      <dgm:prSet presAssocID="{1412EEC8-C7D2-4A0A-9301-76FE3E6B9B01}" presName="conn2-1" presStyleLbl="parChTrans1D2" presStyleIdx="0" presStyleCnt="3"/>
      <dgm:spPr/>
      <dgm:t>
        <a:bodyPr/>
        <a:lstStyle/>
        <a:p>
          <a:endParaRPr lang="en-US"/>
        </a:p>
      </dgm:t>
    </dgm:pt>
    <dgm:pt modelId="{E4DF9900-492F-40D1-BCA2-AEE965567352}" type="pres">
      <dgm:prSet presAssocID="{1412EEC8-C7D2-4A0A-9301-76FE3E6B9B01}" presName="connTx" presStyleLbl="parChTrans1D2" presStyleIdx="0" presStyleCnt="3"/>
      <dgm:spPr/>
      <dgm:t>
        <a:bodyPr/>
        <a:lstStyle/>
        <a:p>
          <a:endParaRPr lang="en-US"/>
        </a:p>
      </dgm:t>
    </dgm:pt>
    <dgm:pt modelId="{58994D96-2767-4F21-8FF2-EAE10816533F}" type="pres">
      <dgm:prSet presAssocID="{6680B1A1-1ACC-42C4-B0AA-14B3100147BF}" presName="root2" presStyleCnt="0"/>
      <dgm:spPr/>
    </dgm:pt>
    <dgm:pt modelId="{70C25950-364E-487E-BEC4-207DA16B119B}" type="pres">
      <dgm:prSet presAssocID="{6680B1A1-1ACC-42C4-B0AA-14B3100147BF}" presName="LevelTwoTextNode" presStyleLbl="node2" presStyleIdx="0" presStyleCnt="3" custScaleX="181992" custScaleY="179047">
        <dgm:presLayoutVars>
          <dgm:chPref val="3"/>
        </dgm:presLayoutVars>
      </dgm:prSet>
      <dgm:spPr/>
      <dgm:t>
        <a:bodyPr/>
        <a:lstStyle/>
        <a:p>
          <a:endParaRPr lang="en-US"/>
        </a:p>
      </dgm:t>
    </dgm:pt>
    <dgm:pt modelId="{AAA5F037-E89A-4528-8837-16C4F2D81F5A}" type="pres">
      <dgm:prSet presAssocID="{6680B1A1-1ACC-42C4-B0AA-14B3100147BF}" presName="level3hierChild" presStyleCnt="0"/>
      <dgm:spPr/>
    </dgm:pt>
    <dgm:pt modelId="{E5738614-1C16-4938-B268-A1DE9EBF8B22}" type="pres">
      <dgm:prSet presAssocID="{97A2BEE7-2711-4D7C-8D63-73A335897F41}" presName="conn2-1" presStyleLbl="parChTrans1D2" presStyleIdx="1" presStyleCnt="3"/>
      <dgm:spPr/>
      <dgm:t>
        <a:bodyPr/>
        <a:lstStyle/>
        <a:p>
          <a:endParaRPr lang="en-US"/>
        </a:p>
      </dgm:t>
    </dgm:pt>
    <dgm:pt modelId="{DFC17653-5D7A-4209-8B77-F9D120553D77}" type="pres">
      <dgm:prSet presAssocID="{97A2BEE7-2711-4D7C-8D63-73A335897F41}" presName="connTx" presStyleLbl="parChTrans1D2" presStyleIdx="1" presStyleCnt="3"/>
      <dgm:spPr/>
      <dgm:t>
        <a:bodyPr/>
        <a:lstStyle/>
        <a:p>
          <a:endParaRPr lang="en-US"/>
        </a:p>
      </dgm:t>
    </dgm:pt>
    <dgm:pt modelId="{FCDA96B2-5215-41ED-A856-728AA64F31D7}" type="pres">
      <dgm:prSet presAssocID="{B0C6EE5B-89D8-4FB2-A84D-4CE0497D4465}" presName="root2" presStyleCnt="0"/>
      <dgm:spPr/>
    </dgm:pt>
    <dgm:pt modelId="{48DBA050-281D-4526-A0A5-9D3EEA62084D}" type="pres">
      <dgm:prSet presAssocID="{B0C6EE5B-89D8-4FB2-A84D-4CE0497D4465}" presName="LevelTwoTextNode" presStyleLbl="node2" presStyleIdx="1" presStyleCnt="3" custScaleX="181991" custScaleY="180320">
        <dgm:presLayoutVars>
          <dgm:chPref val="3"/>
        </dgm:presLayoutVars>
      </dgm:prSet>
      <dgm:spPr/>
      <dgm:t>
        <a:bodyPr/>
        <a:lstStyle/>
        <a:p>
          <a:endParaRPr lang="en-US"/>
        </a:p>
      </dgm:t>
    </dgm:pt>
    <dgm:pt modelId="{075715DB-D122-498C-BE54-811751B7756D}" type="pres">
      <dgm:prSet presAssocID="{B0C6EE5B-89D8-4FB2-A84D-4CE0497D4465}" presName="level3hierChild" presStyleCnt="0"/>
      <dgm:spPr/>
    </dgm:pt>
    <dgm:pt modelId="{15E79A53-AB86-4FF3-896F-C27976B02FAC}" type="pres">
      <dgm:prSet presAssocID="{3D321EE5-22AC-452D-901B-93E4F0BFAA33}" presName="conn2-1" presStyleLbl="parChTrans1D2" presStyleIdx="2" presStyleCnt="3"/>
      <dgm:spPr/>
      <dgm:t>
        <a:bodyPr/>
        <a:lstStyle/>
        <a:p>
          <a:endParaRPr lang="en-US"/>
        </a:p>
      </dgm:t>
    </dgm:pt>
    <dgm:pt modelId="{65D75ABA-43B4-4501-9A21-AF7CCA1496B0}" type="pres">
      <dgm:prSet presAssocID="{3D321EE5-22AC-452D-901B-93E4F0BFAA33}" presName="connTx" presStyleLbl="parChTrans1D2" presStyleIdx="2" presStyleCnt="3"/>
      <dgm:spPr/>
      <dgm:t>
        <a:bodyPr/>
        <a:lstStyle/>
        <a:p>
          <a:endParaRPr lang="en-US"/>
        </a:p>
      </dgm:t>
    </dgm:pt>
    <dgm:pt modelId="{02FCB888-21E3-43DC-9202-1B3B40D533F4}" type="pres">
      <dgm:prSet presAssocID="{96A2C95D-51A5-4C21-AEBF-7F4F8A29E474}" presName="root2" presStyleCnt="0"/>
      <dgm:spPr/>
    </dgm:pt>
    <dgm:pt modelId="{FAAFD766-0143-4864-AE4A-5DCF6C01F8AB}" type="pres">
      <dgm:prSet presAssocID="{96A2C95D-51A5-4C21-AEBF-7F4F8A29E474}" presName="LevelTwoTextNode" presStyleLbl="node2" presStyleIdx="2" presStyleCnt="3" custScaleX="182397" custScaleY="200958">
        <dgm:presLayoutVars>
          <dgm:chPref val="3"/>
        </dgm:presLayoutVars>
      </dgm:prSet>
      <dgm:spPr/>
      <dgm:t>
        <a:bodyPr/>
        <a:lstStyle/>
        <a:p>
          <a:endParaRPr lang="en-US"/>
        </a:p>
      </dgm:t>
    </dgm:pt>
    <dgm:pt modelId="{F4616447-03AD-44A9-9EE2-5E4C12167D28}" type="pres">
      <dgm:prSet presAssocID="{96A2C95D-51A5-4C21-AEBF-7F4F8A29E474}" presName="level3hierChild" presStyleCnt="0"/>
      <dgm:spPr/>
    </dgm:pt>
  </dgm:ptLst>
  <dgm:cxnLst>
    <dgm:cxn modelId="{1F9A5465-B26A-4D98-80BC-83DE5F3340FC}" type="presOf" srcId="{3D321EE5-22AC-452D-901B-93E4F0BFAA33}" destId="{65D75ABA-43B4-4501-9A21-AF7CCA1496B0}" srcOrd="1" destOrd="0" presId="urn:microsoft.com/office/officeart/2008/layout/HorizontalMultiLevelHierarchy"/>
    <dgm:cxn modelId="{EF001FD3-172D-4F4B-B781-A91EE614004B}" type="presOf" srcId="{97A2BEE7-2711-4D7C-8D63-73A335897F41}" destId="{DFC17653-5D7A-4209-8B77-F9D120553D77}" srcOrd="1" destOrd="0" presId="urn:microsoft.com/office/officeart/2008/layout/HorizontalMultiLevelHierarchy"/>
    <dgm:cxn modelId="{4CEDF165-31B9-4344-963D-8F2B4CCD9D55}" type="presOf" srcId="{96A2C95D-51A5-4C21-AEBF-7F4F8A29E474}" destId="{FAAFD766-0143-4864-AE4A-5DCF6C01F8AB}" srcOrd="0" destOrd="0" presId="urn:microsoft.com/office/officeart/2008/layout/HorizontalMultiLevelHierarchy"/>
    <dgm:cxn modelId="{988D77F8-5ECA-4865-BACE-03D941204BEA}" type="presOf" srcId="{3D321EE5-22AC-452D-901B-93E4F0BFAA33}" destId="{15E79A53-AB86-4FF3-896F-C27976B02FAC}" srcOrd="0" destOrd="0" presId="urn:microsoft.com/office/officeart/2008/layout/HorizontalMultiLevelHierarchy"/>
    <dgm:cxn modelId="{EE5640EC-4998-45A3-93C9-A21CCCFBB862}" srcId="{3B72D13B-EC08-4015-865B-221C70767540}" destId="{48F6862A-C8BB-4D3E-BA0A-638F7D4F7645}" srcOrd="0" destOrd="0" parTransId="{40882200-01FF-4CA9-86E2-0560D47713CE}" sibTransId="{FBC47163-14C4-49DD-92C4-99BC7ECDD561}"/>
    <dgm:cxn modelId="{6EE53E39-F8F3-4B95-B4E4-F61A604BA9D4}" type="presOf" srcId="{3B72D13B-EC08-4015-865B-221C70767540}" destId="{48362BD5-A5DB-45C8-A4AC-DA1D5DA95586}" srcOrd="0" destOrd="0" presId="urn:microsoft.com/office/officeart/2008/layout/HorizontalMultiLevelHierarchy"/>
    <dgm:cxn modelId="{0BDA7F80-E7A7-454F-BB22-69498872134B}" type="presOf" srcId="{48F6862A-C8BB-4D3E-BA0A-638F7D4F7645}" destId="{035A4199-4CCF-477D-9688-D1443E5818D1}" srcOrd="0" destOrd="0" presId="urn:microsoft.com/office/officeart/2008/layout/HorizontalMultiLevelHierarchy"/>
    <dgm:cxn modelId="{AC5E76B6-BDC9-479A-90CB-9BB7EE157889}" srcId="{48F6862A-C8BB-4D3E-BA0A-638F7D4F7645}" destId="{6680B1A1-1ACC-42C4-B0AA-14B3100147BF}" srcOrd="0" destOrd="0" parTransId="{1412EEC8-C7D2-4A0A-9301-76FE3E6B9B01}" sibTransId="{31CEC3BD-0EDA-48D2-BD4F-1BE71599FCBC}"/>
    <dgm:cxn modelId="{6CA6CD9E-B84A-47B7-A130-3EB716E655A1}" type="presOf" srcId="{97A2BEE7-2711-4D7C-8D63-73A335897F41}" destId="{E5738614-1C16-4938-B268-A1DE9EBF8B22}" srcOrd="0" destOrd="0" presId="urn:microsoft.com/office/officeart/2008/layout/HorizontalMultiLevelHierarchy"/>
    <dgm:cxn modelId="{7A7AEB24-A0F9-4F2B-A9A1-0EA96B4AF43C}" type="presOf" srcId="{B0C6EE5B-89D8-4FB2-A84D-4CE0497D4465}" destId="{48DBA050-281D-4526-A0A5-9D3EEA62084D}" srcOrd="0" destOrd="0" presId="urn:microsoft.com/office/officeart/2008/layout/HorizontalMultiLevelHierarchy"/>
    <dgm:cxn modelId="{9161D6EC-F1C1-4D53-9BD4-AA378BE4497B}" type="presOf" srcId="{1412EEC8-C7D2-4A0A-9301-76FE3E6B9B01}" destId="{E4DF9900-492F-40D1-BCA2-AEE965567352}" srcOrd="1" destOrd="0" presId="urn:microsoft.com/office/officeart/2008/layout/HorizontalMultiLevelHierarchy"/>
    <dgm:cxn modelId="{F3010428-EBAF-4B0F-BDA6-DE663325E023}" srcId="{48F6862A-C8BB-4D3E-BA0A-638F7D4F7645}" destId="{96A2C95D-51A5-4C21-AEBF-7F4F8A29E474}" srcOrd="2" destOrd="0" parTransId="{3D321EE5-22AC-452D-901B-93E4F0BFAA33}" sibTransId="{7EF05F2F-FBA5-413D-B5F6-EE02EDCD7B4B}"/>
    <dgm:cxn modelId="{304C0AB0-0871-4BE9-8961-4F4A80626112}" type="presOf" srcId="{1412EEC8-C7D2-4A0A-9301-76FE3E6B9B01}" destId="{3FCA482A-7F5C-40B7-B164-A06C602F7D92}" srcOrd="0" destOrd="0" presId="urn:microsoft.com/office/officeart/2008/layout/HorizontalMultiLevelHierarchy"/>
    <dgm:cxn modelId="{071AE338-8C8F-4E60-8C1C-CA1AD103F783}" srcId="{48F6862A-C8BB-4D3E-BA0A-638F7D4F7645}" destId="{B0C6EE5B-89D8-4FB2-A84D-4CE0497D4465}" srcOrd="1" destOrd="0" parTransId="{97A2BEE7-2711-4D7C-8D63-73A335897F41}" sibTransId="{228FB8FF-CC3E-4740-A23D-84B25D6B7B2C}"/>
    <dgm:cxn modelId="{047F4557-7821-4B21-B580-EB7369F648CA}" type="presOf" srcId="{6680B1A1-1ACC-42C4-B0AA-14B3100147BF}" destId="{70C25950-364E-487E-BEC4-207DA16B119B}" srcOrd="0" destOrd="0" presId="urn:microsoft.com/office/officeart/2008/layout/HorizontalMultiLevelHierarchy"/>
    <dgm:cxn modelId="{63C9A949-068E-4028-ACAD-AC24DB8A5341}" type="presParOf" srcId="{48362BD5-A5DB-45C8-A4AC-DA1D5DA95586}" destId="{B97B7BB9-86C8-469C-8087-862E321A9BE8}" srcOrd="0" destOrd="0" presId="urn:microsoft.com/office/officeart/2008/layout/HorizontalMultiLevelHierarchy"/>
    <dgm:cxn modelId="{52997599-DE06-4985-A0E1-CE3893838FF4}" type="presParOf" srcId="{B97B7BB9-86C8-469C-8087-862E321A9BE8}" destId="{035A4199-4CCF-477D-9688-D1443E5818D1}" srcOrd="0" destOrd="0" presId="urn:microsoft.com/office/officeart/2008/layout/HorizontalMultiLevelHierarchy"/>
    <dgm:cxn modelId="{0EB56F81-EC05-4B51-B4FB-46DF6482BA99}" type="presParOf" srcId="{B97B7BB9-86C8-469C-8087-862E321A9BE8}" destId="{7DDC7D42-9C61-4021-BDCF-9403A1FCA01E}" srcOrd="1" destOrd="0" presId="urn:microsoft.com/office/officeart/2008/layout/HorizontalMultiLevelHierarchy"/>
    <dgm:cxn modelId="{80D1D7C4-C179-40E3-81CC-1E0A76BA964E}" type="presParOf" srcId="{7DDC7D42-9C61-4021-BDCF-9403A1FCA01E}" destId="{3FCA482A-7F5C-40B7-B164-A06C602F7D92}" srcOrd="0" destOrd="0" presId="urn:microsoft.com/office/officeart/2008/layout/HorizontalMultiLevelHierarchy"/>
    <dgm:cxn modelId="{A11DF239-7899-4531-B87F-5DA2C98B2CFC}" type="presParOf" srcId="{3FCA482A-7F5C-40B7-B164-A06C602F7D92}" destId="{E4DF9900-492F-40D1-BCA2-AEE965567352}" srcOrd="0" destOrd="0" presId="urn:microsoft.com/office/officeart/2008/layout/HorizontalMultiLevelHierarchy"/>
    <dgm:cxn modelId="{46F27A25-6EE0-469E-81BF-DB71426E2484}" type="presParOf" srcId="{7DDC7D42-9C61-4021-BDCF-9403A1FCA01E}" destId="{58994D96-2767-4F21-8FF2-EAE10816533F}" srcOrd="1" destOrd="0" presId="urn:microsoft.com/office/officeart/2008/layout/HorizontalMultiLevelHierarchy"/>
    <dgm:cxn modelId="{F4B0D992-492B-4EC0-AE66-F23D32CC9BEF}" type="presParOf" srcId="{58994D96-2767-4F21-8FF2-EAE10816533F}" destId="{70C25950-364E-487E-BEC4-207DA16B119B}" srcOrd="0" destOrd="0" presId="urn:microsoft.com/office/officeart/2008/layout/HorizontalMultiLevelHierarchy"/>
    <dgm:cxn modelId="{7E30C840-FC7C-4D60-9180-325CF5E2D568}" type="presParOf" srcId="{58994D96-2767-4F21-8FF2-EAE10816533F}" destId="{AAA5F037-E89A-4528-8837-16C4F2D81F5A}" srcOrd="1" destOrd="0" presId="urn:microsoft.com/office/officeart/2008/layout/HorizontalMultiLevelHierarchy"/>
    <dgm:cxn modelId="{39E0BE6D-B836-4327-B082-81C22DCC0F44}" type="presParOf" srcId="{7DDC7D42-9C61-4021-BDCF-9403A1FCA01E}" destId="{E5738614-1C16-4938-B268-A1DE9EBF8B22}" srcOrd="2" destOrd="0" presId="urn:microsoft.com/office/officeart/2008/layout/HorizontalMultiLevelHierarchy"/>
    <dgm:cxn modelId="{C337822E-D93F-49A8-A1E4-8BF7F5A1BBD9}" type="presParOf" srcId="{E5738614-1C16-4938-B268-A1DE9EBF8B22}" destId="{DFC17653-5D7A-4209-8B77-F9D120553D77}" srcOrd="0" destOrd="0" presId="urn:microsoft.com/office/officeart/2008/layout/HorizontalMultiLevelHierarchy"/>
    <dgm:cxn modelId="{4408EAA4-DA9F-49B6-83AE-4431190CA0C4}" type="presParOf" srcId="{7DDC7D42-9C61-4021-BDCF-9403A1FCA01E}" destId="{FCDA96B2-5215-41ED-A856-728AA64F31D7}" srcOrd="3" destOrd="0" presId="urn:microsoft.com/office/officeart/2008/layout/HorizontalMultiLevelHierarchy"/>
    <dgm:cxn modelId="{DCD10463-975F-42AC-86FF-61AADB616BBA}" type="presParOf" srcId="{FCDA96B2-5215-41ED-A856-728AA64F31D7}" destId="{48DBA050-281D-4526-A0A5-9D3EEA62084D}" srcOrd="0" destOrd="0" presId="urn:microsoft.com/office/officeart/2008/layout/HorizontalMultiLevelHierarchy"/>
    <dgm:cxn modelId="{E9EBEC26-9BDD-4D0D-9BEC-F812190BD8B4}" type="presParOf" srcId="{FCDA96B2-5215-41ED-A856-728AA64F31D7}" destId="{075715DB-D122-498C-BE54-811751B7756D}" srcOrd="1" destOrd="0" presId="urn:microsoft.com/office/officeart/2008/layout/HorizontalMultiLevelHierarchy"/>
    <dgm:cxn modelId="{264E9A6F-FB28-43DC-91ED-B4962364B9C0}" type="presParOf" srcId="{7DDC7D42-9C61-4021-BDCF-9403A1FCA01E}" destId="{15E79A53-AB86-4FF3-896F-C27976B02FAC}" srcOrd="4" destOrd="0" presId="urn:microsoft.com/office/officeart/2008/layout/HorizontalMultiLevelHierarchy"/>
    <dgm:cxn modelId="{ACF37298-0CF8-4EB5-831B-989297885049}" type="presParOf" srcId="{15E79A53-AB86-4FF3-896F-C27976B02FAC}" destId="{65D75ABA-43B4-4501-9A21-AF7CCA1496B0}" srcOrd="0" destOrd="0" presId="urn:microsoft.com/office/officeart/2008/layout/HorizontalMultiLevelHierarchy"/>
    <dgm:cxn modelId="{0FF29E88-E6E1-4014-B2BB-B84C8F32D170}" type="presParOf" srcId="{7DDC7D42-9C61-4021-BDCF-9403A1FCA01E}" destId="{02FCB888-21E3-43DC-9202-1B3B40D533F4}" srcOrd="5" destOrd="0" presId="urn:microsoft.com/office/officeart/2008/layout/HorizontalMultiLevelHierarchy"/>
    <dgm:cxn modelId="{2B058C4B-F3E6-413B-B969-0AC6CCAF3842}" type="presParOf" srcId="{02FCB888-21E3-43DC-9202-1B3B40D533F4}" destId="{FAAFD766-0143-4864-AE4A-5DCF6C01F8AB}" srcOrd="0" destOrd="0" presId="urn:microsoft.com/office/officeart/2008/layout/HorizontalMultiLevelHierarchy"/>
    <dgm:cxn modelId="{C7C2A7AC-BB60-4C12-88F9-1A312D6F629C}" type="presParOf" srcId="{02FCB888-21E3-43DC-9202-1B3B40D533F4}" destId="{F4616447-03AD-44A9-9EE2-5E4C12167D28}"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72D13B-EC08-4015-865B-221C70767540}" type="doc">
      <dgm:prSet loTypeId="urn:microsoft.com/office/officeart/2008/layout/HorizontalMultiLevelHierarchy" loCatId="hierarchy" qsTypeId="urn:microsoft.com/office/officeart/2005/8/quickstyle/simple1" qsCatId="simple" csTypeId="urn:microsoft.com/office/officeart/2005/8/colors/accent5_5" csCatId="accent5" phldr="1"/>
      <dgm:spPr/>
      <dgm:t>
        <a:bodyPr/>
        <a:lstStyle/>
        <a:p>
          <a:endParaRPr lang="en-US"/>
        </a:p>
      </dgm:t>
    </dgm:pt>
    <dgm:pt modelId="{48F6862A-C8BB-4D3E-BA0A-638F7D4F7645}">
      <dgm:prSet phldrT="[Text]" custT="1"/>
      <dgm:spPr>
        <a:ln>
          <a:solidFill>
            <a:schemeClr val="tx1"/>
          </a:solidFill>
        </a:ln>
      </dgm:spPr>
      <dgm:t>
        <a:bodyPr/>
        <a:lstStyle/>
        <a:p>
          <a:pPr>
            <a:lnSpc>
              <a:spcPct val="80000"/>
            </a:lnSpc>
            <a:spcAft>
              <a:spcPts val="0"/>
            </a:spcAft>
          </a:pPr>
          <a:r>
            <a:rPr lang="en-US" sz="3600" dirty="0" smtClean="0">
              <a:solidFill>
                <a:schemeClr val="tx1"/>
              </a:solidFill>
              <a:latin typeface="Calibri" pitchFamily="34" charset="0"/>
            </a:rPr>
            <a:t>New Deal Programs </a:t>
          </a:r>
          <a:endParaRPr lang="en-US" sz="3600" dirty="0">
            <a:solidFill>
              <a:schemeClr val="tx1"/>
            </a:solidFill>
            <a:latin typeface="Calibri" pitchFamily="34" charset="0"/>
          </a:endParaRPr>
        </a:p>
      </dgm:t>
    </dgm:pt>
    <dgm:pt modelId="{40882200-01FF-4CA9-86E2-0560D47713CE}" type="parTrans" cxnId="{EE5640EC-4998-45A3-93C9-A21CCCFBB862}">
      <dgm:prSet/>
      <dgm:spPr/>
      <dgm:t>
        <a:bodyPr/>
        <a:lstStyle/>
        <a:p>
          <a:endParaRPr lang="en-US"/>
        </a:p>
      </dgm:t>
    </dgm:pt>
    <dgm:pt modelId="{FBC47163-14C4-49DD-92C4-99BC7ECDD561}" type="sibTrans" cxnId="{EE5640EC-4998-45A3-93C9-A21CCCFBB862}">
      <dgm:prSet/>
      <dgm:spPr/>
      <dgm:t>
        <a:bodyPr/>
        <a:lstStyle/>
        <a:p>
          <a:endParaRPr lang="en-US"/>
        </a:p>
      </dgm:t>
    </dgm:pt>
    <dgm:pt modelId="{6680B1A1-1ACC-42C4-B0AA-14B3100147BF}">
      <dgm:prSet phldrT="[Text]" custT="1"/>
      <dgm:spPr>
        <a:solidFill>
          <a:srgbClr val="FFCCCC">
            <a:alpha val="70000"/>
          </a:srgbClr>
        </a:solidFill>
        <a:ln>
          <a:solidFill>
            <a:schemeClr val="tx1"/>
          </a:solidFill>
        </a:ln>
      </dgm:spPr>
      <dgm:t>
        <a:bodyPr/>
        <a:lstStyle/>
        <a:p>
          <a:pPr>
            <a:lnSpc>
              <a:spcPct val="80000"/>
            </a:lnSpc>
            <a:spcAft>
              <a:spcPts val="0"/>
            </a:spcAft>
          </a:pPr>
          <a:r>
            <a:rPr lang="en-US" sz="2800" b="1" u="sng" dirty="0" smtClean="0">
              <a:solidFill>
                <a:schemeClr val="tx1"/>
              </a:solidFill>
              <a:latin typeface="Calibri" pitchFamily="34" charset="0"/>
            </a:rPr>
            <a:t>Relief</a:t>
          </a:r>
          <a:r>
            <a:rPr lang="en-US" sz="2800" dirty="0" smtClean="0">
              <a:solidFill>
                <a:schemeClr val="tx1"/>
              </a:solidFill>
              <a:latin typeface="Calibri" pitchFamily="34" charset="0"/>
            </a:rPr>
            <a:t/>
          </a:r>
          <a:br>
            <a:rPr lang="en-US" sz="2800" dirty="0" smtClean="0">
              <a:solidFill>
                <a:schemeClr val="tx1"/>
              </a:solidFill>
              <a:latin typeface="Calibri" pitchFamily="34" charset="0"/>
            </a:rPr>
          </a:br>
          <a:r>
            <a:rPr lang="en-US" sz="2800" dirty="0" smtClean="0">
              <a:solidFill>
                <a:schemeClr val="tx1"/>
              </a:solidFill>
              <a:latin typeface="Calibri" pitchFamily="34" charset="0"/>
            </a:rPr>
            <a:t>Job programs to lower unemployment </a:t>
          </a:r>
          <a:endParaRPr lang="en-US" sz="2800" dirty="0">
            <a:solidFill>
              <a:schemeClr val="tx1"/>
            </a:solidFill>
            <a:latin typeface="Calibri" pitchFamily="34" charset="0"/>
          </a:endParaRPr>
        </a:p>
      </dgm:t>
    </dgm:pt>
    <dgm:pt modelId="{1412EEC8-C7D2-4A0A-9301-76FE3E6B9B01}" type="parTrans" cxnId="{AC5E76B6-BDC9-479A-90CB-9BB7EE157889}">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31CEC3BD-0EDA-48D2-BD4F-1BE71599FCBC}" type="sibTrans" cxnId="{AC5E76B6-BDC9-479A-90CB-9BB7EE157889}">
      <dgm:prSet/>
      <dgm:spPr/>
      <dgm:t>
        <a:bodyPr/>
        <a:lstStyle/>
        <a:p>
          <a:endParaRPr lang="en-US"/>
        </a:p>
      </dgm:t>
    </dgm:pt>
    <dgm:pt modelId="{B0C6EE5B-89D8-4FB2-A84D-4CE0497D4465}">
      <dgm:prSet phldrT="[Text]" custT="1"/>
      <dgm:spPr>
        <a:solidFill>
          <a:srgbClr val="CCFFCC">
            <a:alpha val="70000"/>
          </a:srgbClr>
        </a:solidFill>
        <a:ln>
          <a:solidFill>
            <a:schemeClr val="tx1"/>
          </a:solidFill>
        </a:ln>
      </dgm:spPr>
      <dgm:t>
        <a:bodyPr/>
        <a:lstStyle/>
        <a:p>
          <a:pPr>
            <a:lnSpc>
              <a:spcPct val="80000"/>
            </a:lnSpc>
            <a:spcAft>
              <a:spcPts val="0"/>
            </a:spcAft>
          </a:pPr>
          <a:r>
            <a:rPr lang="en-US" sz="2800" b="1" u="sng" dirty="0" smtClean="0">
              <a:solidFill>
                <a:schemeClr val="tx1"/>
              </a:solidFill>
              <a:latin typeface="Calibri" pitchFamily="34" charset="0"/>
            </a:rPr>
            <a:t>Recovery</a:t>
          </a:r>
          <a:r>
            <a:rPr lang="en-US" sz="2800" dirty="0" smtClean="0">
              <a:solidFill>
                <a:schemeClr val="tx1"/>
              </a:solidFill>
              <a:latin typeface="Calibri" pitchFamily="34" charset="0"/>
            </a:rPr>
            <a:t/>
          </a:r>
          <a:br>
            <a:rPr lang="en-US" sz="2800" dirty="0" smtClean="0">
              <a:solidFill>
                <a:schemeClr val="tx1"/>
              </a:solidFill>
              <a:latin typeface="Calibri" pitchFamily="34" charset="0"/>
            </a:rPr>
          </a:br>
          <a:r>
            <a:rPr lang="en-US" sz="2800" dirty="0" smtClean="0">
              <a:solidFill>
                <a:schemeClr val="tx1"/>
              </a:solidFill>
              <a:latin typeface="Calibri" pitchFamily="34" charset="0"/>
            </a:rPr>
            <a:t>Programs to stimulate the economy and end the depression</a:t>
          </a:r>
          <a:endParaRPr lang="en-US" sz="2800" dirty="0">
            <a:solidFill>
              <a:schemeClr val="tx1"/>
            </a:solidFill>
            <a:latin typeface="Calibri" pitchFamily="34" charset="0"/>
          </a:endParaRPr>
        </a:p>
      </dgm:t>
    </dgm:pt>
    <dgm:pt modelId="{97A2BEE7-2711-4D7C-8D63-73A335897F41}" type="parTrans" cxnId="{071AE338-8C8F-4E60-8C1C-CA1AD103F783}">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228FB8FF-CC3E-4740-A23D-84B25D6B7B2C}" type="sibTrans" cxnId="{071AE338-8C8F-4E60-8C1C-CA1AD103F783}">
      <dgm:prSet/>
      <dgm:spPr/>
      <dgm:t>
        <a:bodyPr/>
        <a:lstStyle/>
        <a:p>
          <a:endParaRPr lang="en-US"/>
        </a:p>
      </dgm:t>
    </dgm:pt>
    <dgm:pt modelId="{96A2C95D-51A5-4C21-AEBF-7F4F8A29E474}">
      <dgm:prSet phldrT="[Text]" custT="1"/>
      <dgm:spPr>
        <a:solidFill>
          <a:srgbClr val="FFCC99">
            <a:alpha val="70000"/>
          </a:srgbClr>
        </a:solidFill>
        <a:ln>
          <a:solidFill>
            <a:schemeClr val="tx1"/>
          </a:solidFill>
        </a:ln>
      </dgm:spPr>
      <dgm:t>
        <a:bodyPr/>
        <a:lstStyle/>
        <a:p>
          <a:pPr>
            <a:lnSpc>
              <a:spcPct val="80000"/>
            </a:lnSpc>
            <a:spcAft>
              <a:spcPts val="0"/>
            </a:spcAft>
          </a:pPr>
          <a:r>
            <a:rPr lang="en-US" sz="2800" b="1" u="sng" dirty="0" smtClean="0">
              <a:solidFill>
                <a:schemeClr val="tx1"/>
              </a:solidFill>
              <a:latin typeface="Calibri" pitchFamily="34" charset="0"/>
            </a:rPr>
            <a:t>Reform</a:t>
          </a:r>
          <a:r>
            <a:rPr lang="en-US" sz="2800" dirty="0" smtClean="0">
              <a:solidFill>
                <a:schemeClr val="tx1"/>
              </a:solidFill>
              <a:latin typeface="Calibri" pitchFamily="34" charset="0"/>
            </a:rPr>
            <a:t/>
          </a:r>
          <a:br>
            <a:rPr lang="en-US" sz="2800" dirty="0" smtClean="0">
              <a:solidFill>
                <a:schemeClr val="tx1"/>
              </a:solidFill>
              <a:latin typeface="Calibri" pitchFamily="34" charset="0"/>
            </a:rPr>
          </a:br>
          <a:r>
            <a:rPr lang="en-US" sz="2800" dirty="0" smtClean="0">
              <a:solidFill>
                <a:schemeClr val="tx1"/>
              </a:solidFill>
              <a:latin typeface="Calibri" pitchFamily="34" charset="0"/>
            </a:rPr>
            <a:t>Programs to correct problems in the economy and prevent future depressions</a:t>
          </a:r>
          <a:endParaRPr lang="en-US" sz="2800" dirty="0">
            <a:solidFill>
              <a:schemeClr val="tx1"/>
            </a:solidFill>
            <a:latin typeface="Calibri" pitchFamily="34" charset="0"/>
          </a:endParaRPr>
        </a:p>
      </dgm:t>
    </dgm:pt>
    <dgm:pt modelId="{3D321EE5-22AC-452D-901B-93E4F0BFAA33}" type="parTrans" cxnId="{F3010428-EBAF-4B0F-BDA6-DE663325E023}">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7EF05F2F-FBA5-413D-B5F6-EE02EDCD7B4B}" type="sibTrans" cxnId="{F3010428-EBAF-4B0F-BDA6-DE663325E023}">
      <dgm:prSet/>
      <dgm:spPr/>
      <dgm:t>
        <a:bodyPr/>
        <a:lstStyle/>
        <a:p>
          <a:endParaRPr lang="en-US"/>
        </a:p>
      </dgm:t>
    </dgm:pt>
    <dgm:pt modelId="{48362BD5-A5DB-45C8-A4AC-DA1D5DA95586}" type="pres">
      <dgm:prSet presAssocID="{3B72D13B-EC08-4015-865B-221C70767540}" presName="Name0" presStyleCnt="0">
        <dgm:presLayoutVars>
          <dgm:chPref val="1"/>
          <dgm:dir/>
          <dgm:animOne val="branch"/>
          <dgm:animLvl val="lvl"/>
          <dgm:resizeHandles val="exact"/>
        </dgm:presLayoutVars>
      </dgm:prSet>
      <dgm:spPr/>
      <dgm:t>
        <a:bodyPr/>
        <a:lstStyle/>
        <a:p>
          <a:endParaRPr lang="en-US"/>
        </a:p>
      </dgm:t>
    </dgm:pt>
    <dgm:pt modelId="{B97B7BB9-86C8-469C-8087-862E321A9BE8}" type="pres">
      <dgm:prSet presAssocID="{48F6862A-C8BB-4D3E-BA0A-638F7D4F7645}" presName="root1" presStyleCnt="0"/>
      <dgm:spPr/>
    </dgm:pt>
    <dgm:pt modelId="{035A4199-4CCF-477D-9688-D1443E5818D1}" type="pres">
      <dgm:prSet presAssocID="{48F6862A-C8BB-4D3E-BA0A-638F7D4F7645}" presName="LevelOneTextNode" presStyleLbl="node0" presStyleIdx="0" presStyleCnt="1" custScaleX="82953" custScaleY="102160" custLinFactNeighborY="0">
        <dgm:presLayoutVars>
          <dgm:chPref val="3"/>
        </dgm:presLayoutVars>
      </dgm:prSet>
      <dgm:spPr/>
      <dgm:t>
        <a:bodyPr/>
        <a:lstStyle/>
        <a:p>
          <a:endParaRPr lang="en-US"/>
        </a:p>
      </dgm:t>
    </dgm:pt>
    <dgm:pt modelId="{7DDC7D42-9C61-4021-BDCF-9403A1FCA01E}" type="pres">
      <dgm:prSet presAssocID="{48F6862A-C8BB-4D3E-BA0A-638F7D4F7645}" presName="level2hierChild" presStyleCnt="0"/>
      <dgm:spPr/>
    </dgm:pt>
    <dgm:pt modelId="{3FCA482A-7F5C-40B7-B164-A06C602F7D92}" type="pres">
      <dgm:prSet presAssocID="{1412EEC8-C7D2-4A0A-9301-76FE3E6B9B01}" presName="conn2-1" presStyleLbl="parChTrans1D2" presStyleIdx="0" presStyleCnt="3"/>
      <dgm:spPr/>
      <dgm:t>
        <a:bodyPr/>
        <a:lstStyle/>
        <a:p>
          <a:endParaRPr lang="en-US"/>
        </a:p>
      </dgm:t>
    </dgm:pt>
    <dgm:pt modelId="{E4DF9900-492F-40D1-BCA2-AEE965567352}" type="pres">
      <dgm:prSet presAssocID="{1412EEC8-C7D2-4A0A-9301-76FE3E6B9B01}" presName="connTx" presStyleLbl="parChTrans1D2" presStyleIdx="0" presStyleCnt="3"/>
      <dgm:spPr/>
      <dgm:t>
        <a:bodyPr/>
        <a:lstStyle/>
        <a:p>
          <a:endParaRPr lang="en-US"/>
        </a:p>
      </dgm:t>
    </dgm:pt>
    <dgm:pt modelId="{58994D96-2767-4F21-8FF2-EAE10816533F}" type="pres">
      <dgm:prSet presAssocID="{6680B1A1-1ACC-42C4-B0AA-14B3100147BF}" presName="root2" presStyleCnt="0"/>
      <dgm:spPr/>
    </dgm:pt>
    <dgm:pt modelId="{70C25950-364E-487E-BEC4-207DA16B119B}" type="pres">
      <dgm:prSet presAssocID="{6680B1A1-1ACC-42C4-B0AA-14B3100147BF}" presName="LevelTwoTextNode" presStyleLbl="node2" presStyleIdx="0" presStyleCnt="3" custScaleX="198928" custScaleY="150351">
        <dgm:presLayoutVars>
          <dgm:chPref val="3"/>
        </dgm:presLayoutVars>
      </dgm:prSet>
      <dgm:spPr/>
      <dgm:t>
        <a:bodyPr/>
        <a:lstStyle/>
        <a:p>
          <a:endParaRPr lang="en-US"/>
        </a:p>
      </dgm:t>
    </dgm:pt>
    <dgm:pt modelId="{AAA5F037-E89A-4528-8837-16C4F2D81F5A}" type="pres">
      <dgm:prSet presAssocID="{6680B1A1-1ACC-42C4-B0AA-14B3100147BF}" presName="level3hierChild" presStyleCnt="0"/>
      <dgm:spPr/>
    </dgm:pt>
    <dgm:pt modelId="{E5738614-1C16-4938-B268-A1DE9EBF8B22}" type="pres">
      <dgm:prSet presAssocID="{97A2BEE7-2711-4D7C-8D63-73A335897F41}" presName="conn2-1" presStyleLbl="parChTrans1D2" presStyleIdx="1" presStyleCnt="3"/>
      <dgm:spPr/>
      <dgm:t>
        <a:bodyPr/>
        <a:lstStyle/>
        <a:p>
          <a:endParaRPr lang="en-US"/>
        </a:p>
      </dgm:t>
    </dgm:pt>
    <dgm:pt modelId="{DFC17653-5D7A-4209-8B77-F9D120553D77}" type="pres">
      <dgm:prSet presAssocID="{97A2BEE7-2711-4D7C-8D63-73A335897F41}" presName="connTx" presStyleLbl="parChTrans1D2" presStyleIdx="1" presStyleCnt="3"/>
      <dgm:spPr/>
      <dgm:t>
        <a:bodyPr/>
        <a:lstStyle/>
        <a:p>
          <a:endParaRPr lang="en-US"/>
        </a:p>
      </dgm:t>
    </dgm:pt>
    <dgm:pt modelId="{FCDA96B2-5215-41ED-A856-728AA64F31D7}" type="pres">
      <dgm:prSet presAssocID="{B0C6EE5B-89D8-4FB2-A84D-4CE0497D4465}" presName="root2" presStyleCnt="0"/>
      <dgm:spPr/>
    </dgm:pt>
    <dgm:pt modelId="{48DBA050-281D-4526-A0A5-9D3EEA62084D}" type="pres">
      <dgm:prSet presAssocID="{B0C6EE5B-89D8-4FB2-A84D-4CE0497D4465}" presName="LevelTwoTextNode" presStyleLbl="node2" presStyleIdx="1" presStyleCnt="3" custScaleX="198927" custScaleY="169869">
        <dgm:presLayoutVars>
          <dgm:chPref val="3"/>
        </dgm:presLayoutVars>
      </dgm:prSet>
      <dgm:spPr/>
      <dgm:t>
        <a:bodyPr/>
        <a:lstStyle/>
        <a:p>
          <a:endParaRPr lang="en-US"/>
        </a:p>
      </dgm:t>
    </dgm:pt>
    <dgm:pt modelId="{075715DB-D122-498C-BE54-811751B7756D}" type="pres">
      <dgm:prSet presAssocID="{B0C6EE5B-89D8-4FB2-A84D-4CE0497D4465}" presName="level3hierChild" presStyleCnt="0"/>
      <dgm:spPr/>
    </dgm:pt>
    <dgm:pt modelId="{15E79A53-AB86-4FF3-896F-C27976B02FAC}" type="pres">
      <dgm:prSet presAssocID="{3D321EE5-22AC-452D-901B-93E4F0BFAA33}" presName="conn2-1" presStyleLbl="parChTrans1D2" presStyleIdx="2" presStyleCnt="3"/>
      <dgm:spPr/>
      <dgm:t>
        <a:bodyPr/>
        <a:lstStyle/>
        <a:p>
          <a:endParaRPr lang="en-US"/>
        </a:p>
      </dgm:t>
    </dgm:pt>
    <dgm:pt modelId="{65D75ABA-43B4-4501-9A21-AF7CCA1496B0}" type="pres">
      <dgm:prSet presAssocID="{3D321EE5-22AC-452D-901B-93E4F0BFAA33}" presName="connTx" presStyleLbl="parChTrans1D2" presStyleIdx="2" presStyleCnt="3"/>
      <dgm:spPr/>
      <dgm:t>
        <a:bodyPr/>
        <a:lstStyle/>
        <a:p>
          <a:endParaRPr lang="en-US"/>
        </a:p>
      </dgm:t>
    </dgm:pt>
    <dgm:pt modelId="{02FCB888-21E3-43DC-9202-1B3B40D533F4}" type="pres">
      <dgm:prSet presAssocID="{96A2C95D-51A5-4C21-AEBF-7F4F8A29E474}" presName="root2" presStyleCnt="0"/>
      <dgm:spPr/>
    </dgm:pt>
    <dgm:pt modelId="{FAAFD766-0143-4864-AE4A-5DCF6C01F8AB}" type="pres">
      <dgm:prSet presAssocID="{96A2C95D-51A5-4C21-AEBF-7F4F8A29E474}" presName="LevelTwoTextNode" presStyleLbl="node2" presStyleIdx="2" presStyleCnt="3" custScaleX="198927" custScaleY="200958">
        <dgm:presLayoutVars>
          <dgm:chPref val="3"/>
        </dgm:presLayoutVars>
      </dgm:prSet>
      <dgm:spPr/>
      <dgm:t>
        <a:bodyPr/>
        <a:lstStyle/>
        <a:p>
          <a:endParaRPr lang="en-US"/>
        </a:p>
      </dgm:t>
    </dgm:pt>
    <dgm:pt modelId="{F4616447-03AD-44A9-9EE2-5E4C12167D28}" type="pres">
      <dgm:prSet presAssocID="{96A2C95D-51A5-4C21-AEBF-7F4F8A29E474}" presName="level3hierChild" presStyleCnt="0"/>
      <dgm:spPr/>
    </dgm:pt>
  </dgm:ptLst>
  <dgm:cxnLst>
    <dgm:cxn modelId="{9D1B7156-8C55-470C-B848-66DF1EB2378C}" type="presOf" srcId="{3B72D13B-EC08-4015-865B-221C70767540}" destId="{48362BD5-A5DB-45C8-A4AC-DA1D5DA95586}" srcOrd="0" destOrd="0" presId="urn:microsoft.com/office/officeart/2008/layout/HorizontalMultiLevelHierarchy"/>
    <dgm:cxn modelId="{6B347E06-D08F-426C-B0D2-72149BE19C0D}" type="presOf" srcId="{B0C6EE5B-89D8-4FB2-A84D-4CE0497D4465}" destId="{48DBA050-281D-4526-A0A5-9D3EEA62084D}" srcOrd="0" destOrd="0" presId="urn:microsoft.com/office/officeart/2008/layout/HorizontalMultiLevelHierarchy"/>
    <dgm:cxn modelId="{EE5640EC-4998-45A3-93C9-A21CCCFBB862}" srcId="{3B72D13B-EC08-4015-865B-221C70767540}" destId="{48F6862A-C8BB-4D3E-BA0A-638F7D4F7645}" srcOrd="0" destOrd="0" parTransId="{40882200-01FF-4CA9-86E2-0560D47713CE}" sibTransId="{FBC47163-14C4-49DD-92C4-99BC7ECDD561}"/>
    <dgm:cxn modelId="{17B245E1-CD94-40F5-83F7-C871B551C9B9}" type="presOf" srcId="{6680B1A1-1ACC-42C4-B0AA-14B3100147BF}" destId="{70C25950-364E-487E-BEC4-207DA16B119B}" srcOrd="0" destOrd="0" presId="urn:microsoft.com/office/officeart/2008/layout/HorizontalMultiLevelHierarchy"/>
    <dgm:cxn modelId="{2A23ABCF-80CE-4B72-8645-A1930E97EF88}" type="presOf" srcId="{3D321EE5-22AC-452D-901B-93E4F0BFAA33}" destId="{65D75ABA-43B4-4501-9A21-AF7CCA1496B0}" srcOrd="1" destOrd="0" presId="urn:microsoft.com/office/officeart/2008/layout/HorizontalMultiLevelHierarchy"/>
    <dgm:cxn modelId="{31EE70F0-012D-4A85-A060-0FB22239E7E6}" type="presOf" srcId="{97A2BEE7-2711-4D7C-8D63-73A335897F41}" destId="{DFC17653-5D7A-4209-8B77-F9D120553D77}" srcOrd="1" destOrd="0" presId="urn:microsoft.com/office/officeart/2008/layout/HorizontalMultiLevelHierarchy"/>
    <dgm:cxn modelId="{8F337EB4-8962-4513-9B0F-0A2BFC430142}" type="presOf" srcId="{1412EEC8-C7D2-4A0A-9301-76FE3E6B9B01}" destId="{3FCA482A-7F5C-40B7-B164-A06C602F7D92}" srcOrd="0" destOrd="0" presId="urn:microsoft.com/office/officeart/2008/layout/HorizontalMultiLevelHierarchy"/>
    <dgm:cxn modelId="{5D72E900-B9BB-42B1-A559-641C7A7B50F8}" type="presOf" srcId="{1412EEC8-C7D2-4A0A-9301-76FE3E6B9B01}" destId="{E4DF9900-492F-40D1-BCA2-AEE965567352}" srcOrd="1" destOrd="0" presId="urn:microsoft.com/office/officeart/2008/layout/HorizontalMultiLevelHierarchy"/>
    <dgm:cxn modelId="{AC5E76B6-BDC9-479A-90CB-9BB7EE157889}" srcId="{48F6862A-C8BB-4D3E-BA0A-638F7D4F7645}" destId="{6680B1A1-1ACC-42C4-B0AA-14B3100147BF}" srcOrd="0" destOrd="0" parTransId="{1412EEC8-C7D2-4A0A-9301-76FE3E6B9B01}" sibTransId="{31CEC3BD-0EDA-48D2-BD4F-1BE71599FCBC}"/>
    <dgm:cxn modelId="{90882F50-C030-4704-B58C-B8DE0AE89F4D}" type="presOf" srcId="{3D321EE5-22AC-452D-901B-93E4F0BFAA33}" destId="{15E79A53-AB86-4FF3-896F-C27976B02FAC}" srcOrd="0" destOrd="0" presId="urn:microsoft.com/office/officeart/2008/layout/HorizontalMultiLevelHierarchy"/>
    <dgm:cxn modelId="{F3010428-EBAF-4B0F-BDA6-DE663325E023}" srcId="{48F6862A-C8BB-4D3E-BA0A-638F7D4F7645}" destId="{96A2C95D-51A5-4C21-AEBF-7F4F8A29E474}" srcOrd="2" destOrd="0" parTransId="{3D321EE5-22AC-452D-901B-93E4F0BFAA33}" sibTransId="{7EF05F2F-FBA5-413D-B5F6-EE02EDCD7B4B}"/>
    <dgm:cxn modelId="{27BC58F1-AEF0-4965-BBFC-9B1A9264CD88}" type="presOf" srcId="{97A2BEE7-2711-4D7C-8D63-73A335897F41}" destId="{E5738614-1C16-4938-B268-A1DE9EBF8B22}" srcOrd="0" destOrd="0" presId="urn:microsoft.com/office/officeart/2008/layout/HorizontalMultiLevelHierarchy"/>
    <dgm:cxn modelId="{D9EAE1FB-9D61-40B7-80A4-D8DDD243641B}" type="presOf" srcId="{48F6862A-C8BB-4D3E-BA0A-638F7D4F7645}" destId="{035A4199-4CCF-477D-9688-D1443E5818D1}" srcOrd="0" destOrd="0" presId="urn:microsoft.com/office/officeart/2008/layout/HorizontalMultiLevelHierarchy"/>
    <dgm:cxn modelId="{071AE338-8C8F-4E60-8C1C-CA1AD103F783}" srcId="{48F6862A-C8BB-4D3E-BA0A-638F7D4F7645}" destId="{B0C6EE5B-89D8-4FB2-A84D-4CE0497D4465}" srcOrd="1" destOrd="0" parTransId="{97A2BEE7-2711-4D7C-8D63-73A335897F41}" sibTransId="{228FB8FF-CC3E-4740-A23D-84B25D6B7B2C}"/>
    <dgm:cxn modelId="{A1346D05-4E1F-449C-9B3E-04DD4F385FB9}" type="presOf" srcId="{96A2C95D-51A5-4C21-AEBF-7F4F8A29E474}" destId="{FAAFD766-0143-4864-AE4A-5DCF6C01F8AB}" srcOrd="0" destOrd="0" presId="urn:microsoft.com/office/officeart/2008/layout/HorizontalMultiLevelHierarchy"/>
    <dgm:cxn modelId="{ADC35CE8-F13B-44DE-AF5F-4E39EB1F5AE3}" type="presParOf" srcId="{48362BD5-A5DB-45C8-A4AC-DA1D5DA95586}" destId="{B97B7BB9-86C8-469C-8087-862E321A9BE8}" srcOrd="0" destOrd="0" presId="urn:microsoft.com/office/officeart/2008/layout/HorizontalMultiLevelHierarchy"/>
    <dgm:cxn modelId="{BBA892CD-E68D-4C4D-8F2A-DC2A98402B6E}" type="presParOf" srcId="{B97B7BB9-86C8-469C-8087-862E321A9BE8}" destId="{035A4199-4CCF-477D-9688-D1443E5818D1}" srcOrd="0" destOrd="0" presId="urn:microsoft.com/office/officeart/2008/layout/HorizontalMultiLevelHierarchy"/>
    <dgm:cxn modelId="{23887B04-5D68-43B3-A98D-0CD6B244FC8B}" type="presParOf" srcId="{B97B7BB9-86C8-469C-8087-862E321A9BE8}" destId="{7DDC7D42-9C61-4021-BDCF-9403A1FCA01E}" srcOrd="1" destOrd="0" presId="urn:microsoft.com/office/officeart/2008/layout/HorizontalMultiLevelHierarchy"/>
    <dgm:cxn modelId="{AF47C027-6233-480A-A4F4-2576975CC67C}" type="presParOf" srcId="{7DDC7D42-9C61-4021-BDCF-9403A1FCA01E}" destId="{3FCA482A-7F5C-40B7-B164-A06C602F7D92}" srcOrd="0" destOrd="0" presId="urn:microsoft.com/office/officeart/2008/layout/HorizontalMultiLevelHierarchy"/>
    <dgm:cxn modelId="{90746123-436E-4D8E-8FC3-31B34E751F83}" type="presParOf" srcId="{3FCA482A-7F5C-40B7-B164-A06C602F7D92}" destId="{E4DF9900-492F-40D1-BCA2-AEE965567352}" srcOrd="0" destOrd="0" presId="urn:microsoft.com/office/officeart/2008/layout/HorizontalMultiLevelHierarchy"/>
    <dgm:cxn modelId="{D1A7BF9B-7557-49E5-84EE-9D3E6CD8D81F}" type="presParOf" srcId="{7DDC7D42-9C61-4021-BDCF-9403A1FCA01E}" destId="{58994D96-2767-4F21-8FF2-EAE10816533F}" srcOrd="1" destOrd="0" presId="urn:microsoft.com/office/officeart/2008/layout/HorizontalMultiLevelHierarchy"/>
    <dgm:cxn modelId="{C66BBA00-6E3A-489F-B904-35FEBB6B7FAD}" type="presParOf" srcId="{58994D96-2767-4F21-8FF2-EAE10816533F}" destId="{70C25950-364E-487E-BEC4-207DA16B119B}" srcOrd="0" destOrd="0" presId="urn:microsoft.com/office/officeart/2008/layout/HorizontalMultiLevelHierarchy"/>
    <dgm:cxn modelId="{5D33CA85-00D4-4B3F-B8B1-2728BC79D1C5}" type="presParOf" srcId="{58994D96-2767-4F21-8FF2-EAE10816533F}" destId="{AAA5F037-E89A-4528-8837-16C4F2D81F5A}" srcOrd="1" destOrd="0" presId="urn:microsoft.com/office/officeart/2008/layout/HorizontalMultiLevelHierarchy"/>
    <dgm:cxn modelId="{BEB928EF-CFDD-445F-8622-CF6A34BFCE43}" type="presParOf" srcId="{7DDC7D42-9C61-4021-BDCF-9403A1FCA01E}" destId="{E5738614-1C16-4938-B268-A1DE9EBF8B22}" srcOrd="2" destOrd="0" presId="urn:microsoft.com/office/officeart/2008/layout/HorizontalMultiLevelHierarchy"/>
    <dgm:cxn modelId="{65A68050-97C7-49C7-BFFE-562E7A2CEFED}" type="presParOf" srcId="{E5738614-1C16-4938-B268-A1DE9EBF8B22}" destId="{DFC17653-5D7A-4209-8B77-F9D120553D77}" srcOrd="0" destOrd="0" presId="urn:microsoft.com/office/officeart/2008/layout/HorizontalMultiLevelHierarchy"/>
    <dgm:cxn modelId="{B312B33E-D66E-44B4-AAFF-7A6198921335}" type="presParOf" srcId="{7DDC7D42-9C61-4021-BDCF-9403A1FCA01E}" destId="{FCDA96B2-5215-41ED-A856-728AA64F31D7}" srcOrd="3" destOrd="0" presId="urn:microsoft.com/office/officeart/2008/layout/HorizontalMultiLevelHierarchy"/>
    <dgm:cxn modelId="{1C280BB3-6232-4BF5-980C-3834EF6001A5}" type="presParOf" srcId="{FCDA96B2-5215-41ED-A856-728AA64F31D7}" destId="{48DBA050-281D-4526-A0A5-9D3EEA62084D}" srcOrd="0" destOrd="0" presId="urn:microsoft.com/office/officeart/2008/layout/HorizontalMultiLevelHierarchy"/>
    <dgm:cxn modelId="{3D2B3EFA-D64B-4CD6-8B30-868A3E32B24F}" type="presParOf" srcId="{FCDA96B2-5215-41ED-A856-728AA64F31D7}" destId="{075715DB-D122-498C-BE54-811751B7756D}" srcOrd="1" destOrd="0" presId="urn:microsoft.com/office/officeart/2008/layout/HorizontalMultiLevelHierarchy"/>
    <dgm:cxn modelId="{3C807195-6658-4227-8EE3-FDEF020D0046}" type="presParOf" srcId="{7DDC7D42-9C61-4021-BDCF-9403A1FCA01E}" destId="{15E79A53-AB86-4FF3-896F-C27976B02FAC}" srcOrd="4" destOrd="0" presId="urn:microsoft.com/office/officeart/2008/layout/HorizontalMultiLevelHierarchy"/>
    <dgm:cxn modelId="{730C7C8B-0C2B-41B6-A1BF-648D66B4B5D0}" type="presParOf" srcId="{15E79A53-AB86-4FF3-896F-C27976B02FAC}" destId="{65D75ABA-43B4-4501-9A21-AF7CCA1496B0}" srcOrd="0" destOrd="0" presId="urn:microsoft.com/office/officeart/2008/layout/HorizontalMultiLevelHierarchy"/>
    <dgm:cxn modelId="{4E232EB6-4D01-4E72-A205-5426D494CB10}" type="presParOf" srcId="{7DDC7D42-9C61-4021-BDCF-9403A1FCA01E}" destId="{02FCB888-21E3-43DC-9202-1B3B40D533F4}" srcOrd="5" destOrd="0" presId="urn:microsoft.com/office/officeart/2008/layout/HorizontalMultiLevelHierarchy"/>
    <dgm:cxn modelId="{5BB8304A-8AAD-43A6-8A35-EAEF55DDF6FB}" type="presParOf" srcId="{02FCB888-21E3-43DC-9202-1B3B40D533F4}" destId="{FAAFD766-0143-4864-AE4A-5DCF6C01F8AB}" srcOrd="0" destOrd="0" presId="urn:microsoft.com/office/officeart/2008/layout/HorizontalMultiLevelHierarchy"/>
    <dgm:cxn modelId="{65BE4BEE-CA14-48BF-A717-B06B534FC6E6}" type="presParOf" srcId="{02FCB888-21E3-43DC-9202-1B3B40D533F4}" destId="{F4616447-03AD-44A9-9EE2-5E4C12167D2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79A53-AB86-4FF3-896F-C27976B02FAC}">
      <dsp:nvSpPr>
        <dsp:cNvPr id="0" name=""/>
        <dsp:cNvSpPr/>
      </dsp:nvSpPr>
      <dsp:spPr>
        <a:xfrm>
          <a:off x="723178" y="2857500"/>
          <a:ext cx="598346" cy="1866945"/>
        </a:xfrm>
        <a:custGeom>
          <a:avLst/>
          <a:gdLst/>
          <a:ahLst/>
          <a:cxnLst/>
          <a:rect l="0" t="0" r="0" b="0"/>
          <a:pathLst>
            <a:path>
              <a:moveTo>
                <a:pt x="0" y="0"/>
              </a:moveTo>
              <a:lnTo>
                <a:pt x="299173" y="0"/>
              </a:lnTo>
              <a:lnTo>
                <a:pt x="299173" y="1866945"/>
              </a:lnTo>
              <a:lnTo>
                <a:pt x="598346" y="186694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80000"/>
            </a:lnSpc>
            <a:spcBef>
              <a:spcPct val="0"/>
            </a:spcBef>
            <a:spcAft>
              <a:spcPts val="0"/>
            </a:spcAft>
          </a:pPr>
          <a:endParaRPr lang="en-US" sz="2400" kern="1200">
            <a:solidFill>
              <a:schemeClr val="tx1"/>
            </a:solidFill>
            <a:latin typeface="Calibri" pitchFamily="34" charset="0"/>
          </a:endParaRPr>
        </a:p>
      </dsp:txBody>
      <dsp:txXfrm>
        <a:off x="973339" y="3741960"/>
        <a:ext cx="98024" cy="98024"/>
      </dsp:txXfrm>
    </dsp:sp>
    <dsp:sp modelId="{E5738614-1C16-4938-B268-A1DE9EBF8B22}">
      <dsp:nvSpPr>
        <dsp:cNvPr id="0" name=""/>
        <dsp:cNvSpPr/>
      </dsp:nvSpPr>
      <dsp:spPr>
        <a:xfrm>
          <a:off x="723178" y="2757573"/>
          <a:ext cx="598346" cy="99926"/>
        </a:xfrm>
        <a:custGeom>
          <a:avLst/>
          <a:gdLst/>
          <a:ahLst/>
          <a:cxnLst/>
          <a:rect l="0" t="0" r="0" b="0"/>
          <a:pathLst>
            <a:path>
              <a:moveTo>
                <a:pt x="0" y="99926"/>
              </a:moveTo>
              <a:lnTo>
                <a:pt x="299173" y="99926"/>
              </a:lnTo>
              <a:lnTo>
                <a:pt x="299173" y="0"/>
              </a:lnTo>
              <a:lnTo>
                <a:pt x="598346"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80000"/>
            </a:lnSpc>
            <a:spcBef>
              <a:spcPct val="0"/>
            </a:spcBef>
            <a:spcAft>
              <a:spcPts val="0"/>
            </a:spcAft>
          </a:pPr>
          <a:endParaRPr lang="en-US" sz="2400" kern="1200">
            <a:solidFill>
              <a:schemeClr val="tx1"/>
            </a:solidFill>
            <a:latin typeface="Calibri" pitchFamily="34" charset="0"/>
          </a:endParaRPr>
        </a:p>
      </dsp:txBody>
      <dsp:txXfrm>
        <a:off x="1007185" y="2792370"/>
        <a:ext cx="30331" cy="30331"/>
      </dsp:txXfrm>
    </dsp:sp>
    <dsp:sp modelId="{3FCA482A-7F5C-40B7-B164-A06C602F7D92}">
      <dsp:nvSpPr>
        <dsp:cNvPr id="0" name=""/>
        <dsp:cNvSpPr/>
      </dsp:nvSpPr>
      <dsp:spPr>
        <a:xfrm>
          <a:off x="723178" y="890628"/>
          <a:ext cx="598346" cy="1966871"/>
        </a:xfrm>
        <a:custGeom>
          <a:avLst/>
          <a:gdLst/>
          <a:ahLst/>
          <a:cxnLst/>
          <a:rect l="0" t="0" r="0" b="0"/>
          <a:pathLst>
            <a:path>
              <a:moveTo>
                <a:pt x="0" y="1966871"/>
              </a:moveTo>
              <a:lnTo>
                <a:pt x="299173" y="1966871"/>
              </a:lnTo>
              <a:lnTo>
                <a:pt x="299173" y="0"/>
              </a:lnTo>
              <a:lnTo>
                <a:pt x="598346"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80000"/>
            </a:lnSpc>
            <a:spcBef>
              <a:spcPct val="0"/>
            </a:spcBef>
            <a:spcAft>
              <a:spcPts val="0"/>
            </a:spcAft>
          </a:pPr>
          <a:endParaRPr lang="en-US" sz="2400" kern="1200">
            <a:solidFill>
              <a:schemeClr val="tx1"/>
            </a:solidFill>
            <a:latin typeface="Calibri" pitchFamily="34" charset="0"/>
          </a:endParaRPr>
        </a:p>
      </dsp:txBody>
      <dsp:txXfrm>
        <a:off x="970954" y="1822667"/>
        <a:ext cx="102793" cy="102793"/>
      </dsp:txXfrm>
    </dsp:sp>
    <dsp:sp modelId="{035A4199-4CCF-477D-9688-D1443E5818D1}">
      <dsp:nvSpPr>
        <dsp:cNvPr id="0" name=""/>
        <dsp:cNvSpPr/>
      </dsp:nvSpPr>
      <dsp:spPr>
        <a:xfrm rot="16200000">
          <a:off x="-2088831" y="2497634"/>
          <a:ext cx="4904288" cy="719730"/>
        </a:xfrm>
        <a:prstGeom prst="rect">
          <a:avLst/>
        </a:prstGeom>
        <a:solidFill>
          <a:schemeClr val="accent5">
            <a:alpha val="8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80000"/>
            </a:lnSpc>
            <a:spcBef>
              <a:spcPct val="0"/>
            </a:spcBef>
            <a:spcAft>
              <a:spcPts val="0"/>
            </a:spcAft>
          </a:pPr>
          <a:r>
            <a:rPr lang="en-US" sz="3600" kern="1200" dirty="0" smtClean="0">
              <a:solidFill>
                <a:schemeClr val="tx1"/>
              </a:solidFill>
              <a:latin typeface="Calibri" pitchFamily="34" charset="0"/>
            </a:rPr>
            <a:t>New Deal Programs </a:t>
          </a:r>
          <a:endParaRPr lang="en-US" sz="3600" kern="1200" dirty="0">
            <a:solidFill>
              <a:schemeClr val="tx1"/>
            </a:solidFill>
            <a:latin typeface="Calibri" pitchFamily="34" charset="0"/>
          </a:endParaRPr>
        </a:p>
      </dsp:txBody>
      <dsp:txXfrm>
        <a:off x="-2088831" y="2497634"/>
        <a:ext cx="4904288" cy="719730"/>
      </dsp:txXfrm>
    </dsp:sp>
    <dsp:sp modelId="{70C25950-364E-487E-BEC4-207DA16B119B}">
      <dsp:nvSpPr>
        <dsp:cNvPr id="0" name=""/>
        <dsp:cNvSpPr/>
      </dsp:nvSpPr>
      <dsp:spPr>
        <a:xfrm>
          <a:off x="1321524" y="74072"/>
          <a:ext cx="5444711" cy="1633111"/>
        </a:xfrm>
        <a:prstGeom prst="rect">
          <a:avLst/>
        </a:prstGeom>
        <a:solidFill>
          <a:srgbClr val="FFCCCC">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80000"/>
            </a:lnSpc>
            <a:spcBef>
              <a:spcPct val="0"/>
            </a:spcBef>
            <a:spcAft>
              <a:spcPts val="0"/>
            </a:spcAft>
          </a:pPr>
          <a:r>
            <a:rPr lang="en-US" sz="3000" b="1" u="sng" kern="1200" dirty="0" smtClean="0">
              <a:solidFill>
                <a:schemeClr val="tx1"/>
              </a:solidFill>
              <a:latin typeface="Calibri" pitchFamily="34" charset="0"/>
            </a:rPr>
            <a:t>Relief</a:t>
          </a:r>
          <a:r>
            <a:rPr lang="en-US" sz="3000" kern="1200" dirty="0" smtClean="0">
              <a:solidFill>
                <a:schemeClr val="tx1"/>
              </a:solidFill>
              <a:latin typeface="Calibri" pitchFamily="34" charset="0"/>
            </a:rPr>
            <a:t/>
          </a:r>
          <a:br>
            <a:rPr lang="en-US" sz="3000" kern="1200" dirty="0" smtClean="0">
              <a:solidFill>
                <a:schemeClr val="tx1"/>
              </a:solidFill>
              <a:latin typeface="Calibri" pitchFamily="34" charset="0"/>
            </a:rPr>
          </a:br>
          <a:r>
            <a:rPr lang="en-US" sz="3000" kern="1200" dirty="0" smtClean="0">
              <a:solidFill>
                <a:schemeClr val="tx1"/>
              </a:solidFill>
              <a:latin typeface="Calibri" pitchFamily="34" charset="0"/>
            </a:rPr>
            <a:t>Relief checks and job programs </a:t>
          </a:r>
          <a:br>
            <a:rPr lang="en-US" sz="3000" kern="1200" dirty="0" smtClean="0">
              <a:solidFill>
                <a:schemeClr val="tx1"/>
              </a:solidFill>
              <a:latin typeface="Calibri" pitchFamily="34" charset="0"/>
            </a:rPr>
          </a:br>
          <a:r>
            <a:rPr lang="en-US" sz="3000" kern="1200" dirty="0" smtClean="0">
              <a:solidFill>
                <a:schemeClr val="tx1"/>
              </a:solidFill>
              <a:latin typeface="Calibri" pitchFamily="34" charset="0"/>
            </a:rPr>
            <a:t>to lower unemployment </a:t>
          </a:r>
          <a:endParaRPr lang="en-US" sz="3000" kern="1200" dirty="0">
            <a:solidFill>
              <a:schemeClr val="tx1"/>
            </a:solidFill>
            <a:latin typeface="Calibri" pitchFamily="34" charset="0"/>
          </a:endParaRPr>
        </a:p>
      </dsp:txBody>
      <dsp:txXfrm>
        <a:off x="1321524" y="74072"/>
        <a:ext cx="5444711" cy="1633111"/>
      </dsp:txXfrm>
    </dsp:sp>
    <dsp:sp modelId="{48DBA050-281D-4526-A0A5-9D3EEA62084D}">
      <dsp:nvSpPr>
        <dsp:cNvPr id="0" name=""/>
        <dsp:cNvSpPr/>
      </dsp:nvSpPr>
      <dsp:spPr>
        <a:xfrm>
          <a:off x="1321524" y="1935212"/>
          <a:ext cx="5444681" cy="1644722"/>
        </a:xfrm>
        <a:prstGeom prst="rect">
          <a:avLst/>
        </a:prstGeom>
        <a:solidFill>
          <a:srgbClr val="CCFFCC">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80000"/>
            </a:lnSpc>
            <a:spcBef>
              <a:spcPct val="0"/>
            </a:spcBef>
            <a:spcAft>
              <a:spcPts val="0"/>
            </a:spcAft>
          </a:pPr>
          <a:r>
            <a:rPr lang="en-US" sz="3000" b="1" u="sng" kern="1200" dirty="0" smtClean="0">
              <a:solidFill>
                <a:schemeClr val="tx1"/>
              </a:solidFill>
              <a:latin typeface="Calibri" pitchFamily="34" charset="0"/>
            </a:rPr>
            <a:t>Recovery</a:t>
          </a:r>
          <a:r>
            <a:rPr lang="en-US" sz="3000" kern="1200" dirty="0" smtClean="0">
              <a:solidFill>
                <a:schemeClr val="tx1"/>
              </a:solidFill>
              <a:latin typeface="Calibri" pitchFamily="34" charset="0"/>
            </a:rPr>
            <a:t/>
          </a:r>
          <a:br>
            <a:rPr lang="en-US" sz="3000" kern="1200" dirty="0" smtClean="0">
              <a:solidFill>
                <a:schemeClr val="tx1"/>
              </a:solidFill>
              <a:latin typeface="Calibri" pitchFamily="34" charset="0"/>
            </a:rPr>
          </a:br>
          <a:r>
            <a:rPr lang="en-US" sz="3000" kern="1200" dirty="0" smtClean="0">
              <a:solidFill>
                <a:schemeClr val="tx1"/>
              </a:solidFill>
              <a:latin typeface="Calibri" pitchFamily="34" charset="0"/>
            </a:rPr>
            <a:t>Programs to stimulate agriculture, industry, and the economy to end the depression </a:t>
          </a:r>
          <a:endParaRPr lang="en-US" sz="3000" kern="1200" dirty="0">
            <a:solidFill>
              <a:schemeClr val="tx1"/>
            </a:solidFill>
            <a:latin typeface="Calibri" pitchFamily="34" charset="0"/>
          </a:endParaRPr>
        </a:p>
      </dsp:txBody>
      <dsp:txXfrm>
        <a:off x="1321524" y="1935212"/>
        <a:ext cx="5444681" cy="1644722"/>
      </dsp:txXfrm>
    </dsp:sp>
    <dsp:sp modelId="{FAAFD766-0143-4864-AE4A-5DCF6C01F8AB}">
      <dsp:nvSpPr>
        <dsp:cNvPr id="0" name=""/>
        <dsp:cNvSpPr/>
      </dsp:nvSpPr>
      <dsp:spPr>
        <a:xfrm>
          <a:off x="1321524" y="3807962"/>
          <a:ext cx="5456827" cy="1832964"/>
        </a:xfrm>
        <a:prstGeom prst="rect">
          <a:avLst/>
        </a:prstGeom>
        <a:solidFill>
          <a:srgbClr val="FFCC99">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80000"/>
            </a:lnSpc>
            <a:spcBef>
              <a:spcPct val="0"/>
            </a:spcBef>
            <a:spcAft>
              <a:spcPts val="0"/>
            </a:spcAft>
          </a:pPr>
          <a:r>
            <a:rPr lang="en-US" sz="3000" b="1" u="sng" kern="1200" dirty="0" smtClean="0">
              <a:solidFill>
                <a:schemeClr val="tx1"/>
              </a:solidFill>
              <a:latin typeface="Calibri" pitchFamily="34" charset="0"/>
            </a:rPr>
            <a:t>Reform</a:t>
          </a:r>
          <a:r>
            <a:rPr lang="en-US" sz="3000" kern="1200" dirty="0" smtClean="0">
              <a:solidFill>
                <a:schemeClr val="tx1"/>
              </a:solidFill>
              <a:latin typeface="Calibri" pitchFamily="34" charset="0"/>
            </a:rPr>
            <a:t/>
          </a:r>
          <a:br>
            <a:rPr lang="en-US" sz="3000" kern="1200" dirty="0" smtClean="0">
              <a:solidFill>
                <a:schemeClr val="tx1"/>
              </a:solidFill>
              <a:latin typeface="Calibri" pitchFamily="34" charset="0"/>
            </a:rPr>
          </a:br>
          <a:r>
            <a:rPr lang="en-US" sz="3000" kern="1200" dirty="0" smtClean="0">
              <a:solidFill>
                <a:schemeClr val="tx1"/>
              </a:solidFill>
              <a:latin typeface="Calibri" pitchFamily="34" charset="0"/>
            </a:rPr>
            <a:t>Programs to correct problems in the economy and prevent future depressions</a:t>
          </a:r>
          <a:endParaRPr lang="en-US" sz="3000" kern="1200" dirty="0">
            <a:solidFill>
              <a:schemeClr val="tx1"/>
            </a:solidFill>
            <a:latin typeface="Calibri" pitchFamily="34" charset="0"/>
          </a:endParaRPr>
        </a:p>
      </dsp:txBody>
      <dsp:txXfrm>
        <a:off x="1321524" y="3807962"/>
        <a:ext cx="5456827" cy="1832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79A53-AB86-4FF3-896F-C27976B02FAC}">
      <dsp:nvSpPr>
        <dsp:cNvPr id="0" name=""/>
        <dsp:cNvSpPr/>
      </dsp:nvSpPr>
      <dsp:spPr>
        <a:xfrm>
          <a:off x="658679" y="2324100"/>
          <a:ext cx="517176" cy="1459368"/>
        </a:xfrm>
        <a:custGeom>
          <a:avLst/>
          <a:gdLst/>
          <a:ahLst/>
          <a:cxnLst/>
          <a:rect l="0" t="0" r="0" b="0"/>
          <a:pathLst>
            <a:path>
              <a:moveTo>
                <a:pt x="0" y="0"/>
              </a:moveTo>
              <a:lnTo>
                <a:pt x="258588" y="0"/>
              </a:lnTo>
              <a:lnTo>
                <a:pt x="258588" y="1459368"/>
              </a:lnTo>
              <a:lnTo>
                <a:pt x="517176" y="145936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80000"/>
            </a:lnSpc>
            <a:spcBef>
              <a:spcPct val="0"/>
            </a:spcBef>
            <a:spcAft>
              <a:spcPts val="0"/>
            </a:spcAft>
          </a:pPr>
          <a:endParaRPr lang="en-US" sz="2400" kern="1200">
            <a:solidFill>
              <a:schemeClr val="tx1"/>
            </a:solidFill>
            <a:latin typeface="Calibri" pitchFamily="34" charset="0"/>
          </a:endParaRPr>
        </a:p>
      </dsp:txBody>
      <dsp:txXfrm>
        <a:off x="878560" y="3015077"/>
        <a:ext cx="77414" cy="77414"/>
      </dsp:txXfrm>
    </dsp:sp>
    <dsp:sp modelId="{E5738614-1C16-4938-B268-A1DE9EBF8B22}">
      <dsp:nvSpPr>
        <dsp:cNvPr id="0" name=""/>
        <dsp:cNvSpPr/>
      </dsp:nvSpPr>
      <dsp:spPr>
        <a:xfrm>
          <a:off x="658679" y="2124612"/>
          <a:ext cx="517176" cy="199487"/>
        </a:xfrm>
        <a:custGeom>
          <a:avLst/>
          <a:gdLst/>
          <a:ahLst/>
          <a:cxnLst/>
          <a:rect l="0" t="0" r="0" b="0"/>
          <a:pathLst>
            <a:path>
              <a:moveTo>
                <a:pt x="0" y="199487"/>
              </a:moveTo>
              <a:lnTo>
                <a:pt x="258588" y="199487"/>
              </a:lnTo>
              <a:lnTo>
                <a:pt x="258588" y="0"/>
              </a:lnTo>
              <a:lnTo>
                <a:pt x="517176"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80000"/>
            </a:lnSpc>
            <a:spcBef>
              <a:spcPct val="0"/>
            </a:spcBef>
            <a:spcAft>
              <a:spcPts val="0"/>
            </a:spcAft>
          </a:pPr>
          <a:endParaRPr lang="en-US" sz="2400" kern="1200">
            <a:solidFill>
              <a:schemeClr val="tx1"/>
            </a:solidFill>
            <a:latin typeface="Calibri" pitchFamily="34" charset="0"/>
          </a:endParaRPr>
        </a:p>
      </dsp:txBody>
      <dsp:txXfrm>
        <a:off x="903410" y="2210498"/>
        <a:ext cx="27715" cy="27715"/>
      </dsp:txXfrm>
    </dsp:sp>
    <dsp:sp modelId="{3FCA482A-7F5C-40B7-B164-A06C602F7D92}">
      <dsp:nvSpPr>
        <dsp:cNvPr id="0" name=""/>
        <dsp:cNvSpPr/>
      </dsp:nvSpPr>
      <dsp:spPr>
        <a:xfrm>
          <a:off x="658679" y="665243"/>
          <a:ext cx="517176" cy="1658856"/>
        </a:xfrm>
        <a:custGeom>
          <a:avLst/>
          <a:gdLst/>
          <a:ahLst/>
          <a:cxnLst/>
          <a:rect l="0" t="0" r="0" b="0"/>
          <a:pathLst>
            <a:path>
              <a:moveTo>
                <a:pt x="0" y="1658856"/>
              </a:moveTo>
              <a:lnTo>
                <a:pt x="258588" y="1658856"/>
              </a:lnTo>
              <a:lnTo>
                <a:pt x="258588" y="0"/>
              </a:lnTo>
              <a:lnTo>
                <a:pt x="517176"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80000"/>
            </a:lnSpc>
            <a:spcBef>
              <a:spcPct val="0"/>
            </a:spcBef>
            <a:spcAft>
              <a:spcPts val="0"/>
            </a:spcAft>
          </a:pPr>
          <a:endParaRPr lang="en-US" sz="2400" kern="1200">
            <a:solidFill>
              <a:schemeClr val="tx1"/>
            </a:solidFill>
            <a:latin typeface="Calibri" pitchFamily="34" charset="0"/>
          </a:endParaRPr>
        </a:p>
      </dsp:txBody>
      <dsp:txXfrm>
        <a:off x="873828" y="1451231"/>
        <a:ext cx="86880" cy="86880"/>
      </dsp:txXfrm>
    </dsp:sp>
    <dsp:sp modelId="{035A4199-4CCF-477D-9688-D1443E5818D1}">
      <dsp:nvSpPr>
        <dsp:cNvPr id="0" name=""/>
        <dsp:cNvSpPr/>
      </dsp:nvSpPr>
      <dsp:spPr>
        <a:xfrm rot="16200000">
          <a:off x="-1787807" y="1997107"/>
          <a:ext cx="4238991" cy="653984"/>
        </a:xfrm>
        <a:prstGeom prst="rect">
          <a:avLst/>
        </a:prstGeom>
        <a:solidFill>
          <a:schemeClr val="accent5">
            <a:alpha val="8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80000"/>
            </a:lnSpc>
            <a:spcBef>
              <a:spcPct val="0"/>
            </a:spcBef>
            <a:spcAft>
              <a:spcPts val="0"/>
            </a:spcAft>
          </a:pPr>
          <a:r>
            <a:rPr lang="en-US" sz="3600" kern="1200" dirty="0" smtClean="0">
              <a:solidFill>
                <a:schemeClr val="tx1"/>
              </a:solidFill>
              <a:latin typeface="Calibri" pitchFamily="34" charset="0"/>
            </a:rPr>
            <a:t>New Deal Programs </a:t>
          </a:r>
          <a:endParaRPr lang="en-US" sz="3600" kern="1200" dirty="0">
            <a:solidFill>
              <a:schemeClr val="tx1"/>
            </a:solidFill>
            <a:latin typeface="Calibri" pitchFamily="34" charset="0"/>
          </a:endParaRPr>
        </a:p>
      </dsp:txBody>
      <dsp:txXfrm>
        <a:off x="-1787807" y="1997107"/>
        <a:ext cx="4238991" cy="653984"/>
      </dsp:txXfrm>
    </dsp:sp>
    <dsp:sp modelId="{70C25950-364E-487E-BEC4-207DA16B119B}">
      <dsp:nvSpPr>
        <dsp:cNvPr id="0" name=""/>
        <dsp:cNvSpPr/>
      </dsp:nvSpPr>
      <dsp:spPr>
        <a:xfrm>
          <a:off x="1175856" y="72575"/>
          <a:ext cx="5144047" cy="1185336"/>
        </a:xfrm>
        <a:prstGeom prst="rect">
          <a:avLst/>
        </a:prstGeom>
        <a:solidFill>
          <a:srgbClr val="FFCCCC">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80000"/>
            </a:lnSpc>
            <a:spcBef>
              <a:spcPct val="0"/>
            </a:spcBef>
            <a:spcAft>
              <a:spcPts val="0"/>
            </a:spcAft>
          </a:pPr>
          <a:r>
            <a:rPr lang="en-US" sz="2800" b="1" u="sng" kern="1200" dirty="0" smtClean="0">
              <a:solidFill>
                <a:schemeClr val="tx1"/>
              </a:solidFill>
              <a:latin typeface="Calibri" pitchFamily="34" charset="0"/>
            </a:rPr>
            <a:t>Relief</a:t>
          </a:r>
          <a:r>
            <a:rPr lang="en-US" sz="2800" kern="1200" dirty="0" smtClean="0">
              <a:solidFill>
                <a:schemeClr val="tx1"/>
              </a:solidFill>
              <a:latin typeface="Calibri" pitchFamily="34" charset="0"/>
            </a:rPr>
            <a:t/>
          </a:r>
          <a:br>
            <a:rPr lang="en-US" sz="2800" kern="1200" dirty="0" smtClean="0">
              <a:solidFill>
                <a:schemeClr val="tx1"/>
              </a:solidFill>
              <a:latin typeface="Calibri" pitchFamily="34" charset="0"/>
            </a:rPr>
          </a:br>
          <a:r>
            <a:rPr lang="en-US" sz="2800" kern="1200" dirty="0" smtClean="0">
              <a:solidFill>
                <a:schemeClr val="tx1"/>
              </a:solidFill>
              <a:latin typeface="Calibri" pitchFamily="34" charset="0"/>
            </a:rPr>
            <a:t>Job programs to lower unemployment </a:t>
          </a:r>
          <a:endParaRPr lang="en-US" sz="2800" kern="1200" dirty="0">
            <a:solidFill>
              <a:schemeClr val="tx1"/>
            </a:solidFill>
            <a:latin typeface="Calibri" pitchFamily="34" charset="0"/>
          </a:endParaRPr>
        </a:p>
      </dsp:txBody>
      <dsp:txXfrm>
        <a:off x="1175856" y="72575"/>
        <a:ext cx="5144047" cy="1185336"/>
      </dsp:txXfrm>
    </dsp:sp>
    <dsp:sp modelId="{48DBA050-281D-4526-A0A5-9D3EEA62084D}">
      <dsp:nvSpPr>
        <dsp:cNvPr id="0" name=""/>
        <dsp:cNvSpPr/>
      </dsp:nvSpPr>
      <dsp:spPr>
        <a:xfrm>
          <a:off x="1175856" y="1455006"/>
          <a:ext cx="5144021" cy="1339212"/>
        </a:xfrm>
        <a:prstGeom prst="rect">
          <a:avLst/>
        </a:prstGeom>
        <a:solidFill>
          <a:srgbClr val="CCFFCC">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80000"/>
            </a:lnSpc>
            <a:spcBef>
              <a:spcPct val="0"/>
            </a:spcBef>
            <a:spcAft>
              <a:spcPts val="0"/>
            </a:spcAft>
          </a:pPr>
          <a:r>
            <a:rPr lang="en-US" sz="2800" b="1" u="sng" kern="1200" dirty="0" smtClean="0">
              <a:solidFill>
                <a:schemeClr val="tx1"/>
              </a:solidFill>
              <a:latin typeface="Calibri" pitchFamily="34" charset="0"/>
            </a:rPr>
            <a:t>Recovery</a:t>
          </a:r>
          <a:r>
            <a:rPr lang="en-US" sz="2800" kern="1200" dirty="0" smtClean="0">
              <a:solidFill>
                <a:schemeClr val="tx1"/>
              </a:solidFill>
              <a:latin typeface="Calibri" pitchFamily="34" charset="0"/>
            </a:rPr>
            <a:t/>
          </a:r>
          <a:br>
            <a:rPr lang="en-US" sz="2800" kern="1200" dirty="0" smtClean="0">
              <a:solidFill>
                <a:schemeClr val="tx1"/>
              </a:solidFill>
              <a:latin typeface="Calibri" pitchFamily="34" charset="0"/>
            </a:rPr>
          </a:br>
          <a:r>
            <a:rPr lang="en-US" sz="2800" kern="1200" dirty="0" smtClean="0">
              <a:solidFill>
                <a:schemeClr val="tx1"/>
              </a:solidFill>
              <a:latin typeface="Calibri" pitchFamily="34" charset="0"/>
            </a:rPr>
            <a:t>Programs to stimulate the economy and end the depression</a:t>
          </a:r>
          <a:endParaRPr lang="en-US" sz="2800" kern="1200" dirty="0">
            <a:solidFill>
              <a:schemeClr val="tx1"/>
            </a:solidFill>
            <a:latin typeface="Calibri" pitchFamily="34" charset="0"/>
          </a:endParaRPr>
        </a:p>
      </dsp:txBody>
      <dsp:txXfrm>
        <a:off x="1175856" y="1455006"/>
        <a:ext cx="5144021" cy="1339212"/>
      </dsp:txXfrm>
    </dsp:sp>
    <dsp:sp modelId="{FAAFD766-0143-4864-AE4A-5DCF6C01F8AB}">
      <dsp:nvSpPr>
        <dsp:cNvPr id="0" name=""/>
        <dsp:cNvSpPr/>
      </dsp:nvSpPr>
      <dsp:spPr>
        <a:xfrm>
          <a:off x="1175856" y="2991313"/>
          <a:ext cx="5144021" cy="1584311"/>
        </a:xfrm>
        <a:prstGeom prst="rect">
          <a:avLst/>
        </a:prstGeom>
        <a:solidFill>
          <a:srgbClr val="FFCC99">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80000"/>
            </a:lnSpc>
            <a:spcBef>
              <a:spcPct val="0"/>
            </a:spcBef>
            <a:spcAft>
              <a:spcPts val="0"/>
            </a:spcAft>
          </a:pPr>
          <a:r>
            <a:rPr lang="en-US" sz="2800" b="1" u="sng" kern="1200" dirty="0" smtClean="0">
              <a:solidFill>
                <a:schemeClr val="tx1"/>
              </a:solidFill>
              <a:latin typeface="Calibri" pitchFamily="34" charset="0"/>
            </a:rPr>
            <a:t>Reform</a:t>
          </a:r>
          <a:r>
            <a:rPr lang="en-US" sz="2800" kern="1200" dirty="0" smtClean="0">
              <a:solidFill>
                <a:schemeClr val="tx1"/>
              </a:solidFill>
              <a:latin typeface="Calibri" pitchFamily="34" charset="0"/>
            </a:rPr>
            <a:t/>
          </a:r>
          <a:br>
            <a:rPr lang="en-US" sz="2800" kern="1200" dirty="0" smtClean="0">
              <a:solidFill>
                <a:schemeClr val="tx1"/>
              </a:solidFill>
              <a:latin typeface="Calibri" pitchFamily="34" charset="0"/>
            </a:rPr>
          </a:br>
          <a:r>
            <a:rPr lang="en-US" sz="2800" kern="1200" dirty="0" smtClean="0">
              <a:solidFill>
                <a:schemeClr val="tx1"/>
              </a:solidFill>
              <a:latin typeface="Calibri" pitchFamily="34" charset="0"/>
            </a:rPr>
            <a:t>Programs to correct problems in the economy and prevent future depressions</a:t>
          </a:r>
          <a:endParaRPr lang="en-US" sz="2800" kern="1200" dirty="0">
            <a:solidFill>
              <a:schemeClr val="tx1"/>
            </a:solidFill>
            <a:latin typeface="Calibri" pitchFamily="34" charset="0"/>
          </a:endParaRPr>
        </a:p>
      </dsp:txBody>
      <dsp:txXfrm>
        <a:off x="1175856" y="2991313"/>
        <a:ext cx="5144021" cy="158431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29FFDF-3714-D24A-A41D-2662E4883B3A}" type="datetimeFigureOut">
              <a:rPr lang="en-US" smtClean="0"/>
              <a:t>5/11/17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2E4E68-D337-0C4C-85F8-2893D5317107}" type="slidenum">
              <a:rPr lang="en-US" smtClean="0"/>
              <a:t>‹#›</a:t>
            </a:fld>
            <a:endParaRPr lang="en-US"/>
          </a:p>
        </p:txBody>
      </p:sp>
    </p:spTree>
    <p:extLst>
      <p:ext uri="{BB962C8B-B14F-4D97-AF65-F5344CB8AC3E}">
        <p14:creationId xmlns:p14="http://schemas.microsoft.com/office/powerpoint/2010/main" val="375128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721D839D-446A-E742-855F-0CEA000BDC24}" type="slidenum">
              <a:rPr lang="en-US" altLang="en-US"/>
              <a:pPr/>
              <a:t>‹#›</a:t>
            </a:fld>
            <a:endParaRPr lang="en-US" altLang="en-US"/>
          </a:p>
        </p:txBody>
      </p:sp>
    </p:spTree>
    <p:extLst>
      <p:ext uri="{BB962C8B-B14F-4D97-AF65-F5344CB8AC3E}">
        <p14:creationId xmlns:p14="http://schemas.microsoft.com/office/powerpoint/2010/main" val="1406508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7DCC3189-8880-7A45-8556-15B92E51EE5A}" type="slidenum">
              <a:rPr lang="en-US" altLang="en-US">
                <a:latin typeface="Arial" charset="0"/>
              </a:rPr>
              <a:pPr/>
              <a:t>5</a:t>
            </a:fld>
            <a:endParaRPr lang="en-US" altLang="en-US">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83415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ADACA003-05EA-0D47-A71C-6DA9324C05DF}" type="slidenum">
              <a:rPr lang="en-US" altLang="en-US">
                <a:latin typeface="Arial" charset="0"/>
              </a:rPr>
              <a:pPr/>
              <a:t>10</a:t>
            </a:fld>
            <a:endParaRPr lang="en-US" alt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lnSpc>
                <a:spcPct val="80000"/>
              </a:lnSpc>
            </a:pPr>
            <a:endParaRPr lang="en-US" altLang="en-US" sz="800"/>
          </a:p>
        </p:txBody>
      </p:sp>
    </p:spTree>
    <p:extLst>
      <p:ext uri="{BB962C8B-B14F-4D97-AF65-F5344CB8AC3E}">
        <p14:creationId xmlns:p14="http://schemas.microsoft.com/office/powerpoint/2010/main" val="173784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D839D-446A-E742-855F-0CEA000BDC24}" type="slidenum">
              <a:rPr lang="en-US" altLang="en-US" smtClean="0"/>
              <a:pPr/>
              <a:t>13</a:t>
            </a:fld>
            <a:endParaRPr lang="en-US" altLang="en-US"/>
          </a:p>
        </p:txBody>
      </p:sp>
    </p:spTree>
    <p:extLst>
      <p:ext uri="{BB962C8B-B14F-4D97-AF65-F5344CB8AC3E}">
        <p14:creationId xmlns:p14="http://schemas.microsoft.com/office/powerpoint/2010/main" val="214520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PWA funded the construction of more than 34,000 projects, including airports, electricity-generating dams, and aircraft carriers; and seventy percent of the new schools and one third of the hospitals built during that time</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581E8F5A-43BF-654C-A850-B51D8FC29F6C}" type="slidenum">
              <a:rPr lang="en-US" altLang="en-US">
                <a:latin typeface="Arial" charset="0"/>
              </a:rPr>
              <a:pPr/>
              <a:t>15</a:t>
            </a:fld>
            <a:endParaRPr lang="en-US" altLang="en-US">
              <a:latin typeface="Arial" charset="0"/>
            </a:endParaRPr>
          </a:p>
        </p:txBody>
      </p:sp>
    </p:spTree>
    <p:extLst>
      <p:ext uri="{BB962C8B-B14F-4D97-AF65-F5344CB8AC3E}">
        <p14:creationId xmlns:p14="http://schemas.microsoft.com/office/powerpoint/2010/main" val="213978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671F6F98-B17B-9C49-B8E3-DE24E6D7FAC5}" type="slidenum">
              <a:rPr lang="en-US" altLang="en-US">
                <a:latin typeface="Arial" charset="0"/>
              </a:rPr>
              <a:pPr/>
              <a:t>16</a:t>
            </a:fld>
            <a:endParaRPr lang="en-US" altLang="en-US">
              <a:latin typeface="Arial" charset="0"/>
            </a:endParaRPr>
          </a:p>
        </p:txBody>
      </p:sp>
    </p:spTree>
    <p:extLst>
      <p:ext uri="{BB962C8B-B14F-4D97-AF65-F5344CB8AC3E}">
        <p14:creationId xmlns:p14="http://schemas.microsoft.com/office/powerpoint/2010/main" val="161660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1BD95BD3-D056-EE48-A007-FB4536C8FEFD}" type="slidenum">
              <a:rPr lang="en-US" altLang="en-US">
                <a:latin typeface="Arial" charset="0"/>
              </a:rPr>
              <a:pPr/>
              <a:t>17</a:t>
            </a:fld>
            <a:endParaRPr lang="en-US" altLang="en-US">
              <a:latin typeface="Arial" charset="0"/>
            </a:endParaRPr>
          </a:p>
        </p:txBody>
      </p:sp>
    </p:spTree>
    <p:extLst>
      <p:ext uri="{BB962C8B-B14F-4D97-AF65-F5344CB8AC3E}">
        <p14:creationId xmlns:p14="http://schemas.microsoft.com/office/powerpoint/2010/main" val="28398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66F943EE-B00B-0D4D-90DE-4559BA9E7234}" type="slidenum">
              <a:rPr lang="en-US" altLang="en-US">
                <a:latin typeface="Arial" charset="0"/>
              </a:rPr>
              <a:pPr/>
              <a:t>18</a:t>
            </a:fld>
            <a:endParaRPr lang="en-US" altLang="en-US">
              <a:latin typeface="Arial" charset="0"/>
            </a:endParaRPr>
          </a:p>
        </p:txBody>
      </p:sp>
    </p:spTree>
    <p:extLst>
      <p:ext uri="{BB962C8B-B14F-4D97-AF65-F5344CB8AC3E}">
        <p14:creationId xmlns:p14="http://schemas.microsoft.com/office/powerpoint/2010/main" val="130709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27EE9079-A58A-924F-8CD4-E4C81403B3C3}" type="slidenum">
              <a:rPr lang="en-US" altLang="en-US">
                <a:latin typeface="Arial" charset="0"/>
              </a:rPr>
              <a:pPr/>
              <a:t>19</a:t>
            </a:fld>
            <a:endParaRPr lang="en-US" altLang="en-US">
              <a:latin typeface="Arial" charset="0"/>
            </a:endParaRPr>
          </a:p>
        </p:txBody>
      </p:sp>
    </p:spTree>
    <p:extLst>
      <p:ext uri="{BB962C8B-B14F-4D97-AF65-F5344CB8AC3E}">
        <p14:creationId xmlns:p14="http://schemas.microsoft.com/office/powerpoint/2010/main" val="1789726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88FBB67E-E836-C449-B0E2-E6D8B7CF1A03}" type="slidenum">
              <a:rPr lang="en-US" altLang="en-US">
                <a:latin typeface="Arial" charset="0"/>
              </a:rPr>
              <a:pPr/>
              <a:t>23</a:t>
            </a:fld>
            <a:endParaRPr lang="en-US" altLang="en-US">
              <a:latin typeface="Arial" charset="0"/>
            </a:endParaRPr>
          </a:p>
        </p:txBody>
      </p:sp>
      <p:sp>
        <p:nvSpPr>
          <p:cNvPr id="54275" name="Rectangle 2"/>
          <p:cNvSpPr>
            <a:spLocks noGrp="1" noRot="1" noChangeAspect="1" noChangeArrowheads="1" noTextEdit="1"/>
          </p:cNvSpPr>
          <p:nvPr>
            <p:ph type="sldImg"/>
          </p:nvPr>
        </p:nvSpPr>
        <p:spPr>
          <a:xfrm>
            <a:off x="1150938" y="692150"/>
            <a:ext cx="4556125" cy="3416300"/>
          </a:xfrm>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Kingfish </a:t>
            </a:r>
          </a:p>
        </p:txBody>
      </p:sp>
    </p:spTree>
    <p:extLst>
      <p:ext uri="{BB962C8B-B14F-4D97-AF65-F5344CB8AC3E}">
        <p14:creationId xmlns:p14="http://schemas.microsoft.com/office/powerpoint/2010/main" val="128951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39"/>
              <a:chOff x="-3" y="1562"/>
              <a:chExt cx="5763" cy="639"/>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14420 h 317"/>
                  <a:gd name="T4" fmla="*/ 624 w 624"/>
                  <a:gd name="T5" fmla="*/ 1442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14943 h 317"/>
                  <a:gd name="T4" fmla="*/ 624 w 624"/>
                  <a:gd name="T5" fmla="*/ 1494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p:cNvSpPr>
                <a:spLocks/>
              </p:cNvSpPr>
              <p:nvPr/>
            </p:nvSpPr>
            <p:spPr bwMode="ltGray">
              <a:xfrm rot="-5400000">
                <a:off x="-58" y="1754"/>
                <a:ext cx="624" cy="255"/>
              </a:xfrm>
              <a:custGeom>
                <a:avLst/>
                <a:gdLst>
                  <a:gd name="T0" fmla="*/ 0 w 624"/>
                  <a:gd name="T1" fmla="*/ 1 h 370"/>
                  <a:gd name="T2" fmla="*/ 0 w 624"/>
                  <a:gd name="T3" fmla="*/ 2 h 370"/>
                  <a:gd name="T4" fmla="*/ 624 w 624"/>
                  <a:gd name="T5" fmla="*/ 2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94 h 317"/>
                  <a:gd name="T4" fmla="*/ 624 w 624"/>
                  <a:gd name="T5" fmla="*/ 9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14867 h 272"/>
                  <a:gd name="T4" fmla="*/ 240 w 624"/>
                  <a:gd name="T5" fmla="*/ 13125 h 272"/>
                  <a:gd name="T6" fmla="*/ 624 w 624"/>
                  <a:gd name="T7" fmla="*/ 1486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p:cNvSpPr>
                <a:spLocks/>
              </p:cNvSpPr>
              <p:nvPr/>
            </p:nvSpPr>
            <p:spPr bwMode="ltGray">
              <a:xfrm rot="-5400000">
                <a:off x="154" y="1728"/>
                <a:ext cx="632" cy="315"/>
              </a:xfrm>
              <a:custGeom>
                <a:avLst/>
                <a:gdLst>
                  <a:gd name="T0" fmla="*/ 8 w 632"/>
                  <a:gd name="T1" fmla="*/ 7 h 362"/>
                  <a:gd name="T2" fmla="*/ 8 w 632"/>
                  <a:gd name="T3" fmla="*/ 44 h 362"/>
                  <a:gd name="T4" fmla="*/ 248 w 632"/>
                  <a:gd name="T5" fmla="*/ 44 h 362"/>
                  <a:gd name="T6" fmla="*/ 632 w 632"/>
                  <a:gd name="T7" fmla="*/ 44 h 362"/>
                  <a:gd name="T8" fmla="*/ 632 w 632"/>
                  <a:gd name="T9" fmla="*/ 7 h 362"/>
                  <a:gd name="T10" fmla="*/ 104 w 632"/>
                  <a:gd name="T11" fmla="*/ 7 h 362"/>
                  <a:gd name="T12" fmla="*/ 8 w 632"/>
                  <a:gd name="T13" fmla="*/ 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p:cNvSpPr>
                <a:spLocks/>
              </p:cNvSpPr>
              <p:nvPr/>
            </p:nvSpPr>
            <p:spPr bwMode="ltGray">
              <a:xfrm rot="-5400000">
                <a:off x="3210" y="1665"/>
                <a:ext cx="624" cy="421"/>
              </a:xfrm>
              <a:custGeom>
                <a:avLst/>
                <a:gdLst>
                  <a:gd name="T0" fmla="*/ 0 w 624"/>
                  <a:gd name="T1" fmla="*/ 0 h 317"/>
                  <a:gd name="T2" fmla="*/ 0 w 624"/>
                  <a:gd name="T3" fmla="*/ 14420 h 317"/>
                  <a:gd name="T4" fmla="*/ 624 w 624"/>
                  <a:gd name="T5" fmla="*/ 1442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14943 h 317"/>
                  <a:gd name="T4" fmla="*/ 624 w 624"/>
                  <a:gd name="T5" fmla="*/ 1494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p:cNvSpPr>
                <a:spLocks/>
              </p:cNvSpPr>
              <p:nvPr/>
            </p:nvSpPr>
            <p:spPr bwMode="ltGray">
              <a:xfrm rot="-5400000">
                <a:off x="1828" y="1749"/>
                <a:ext cx="624" cy="255"/>
              </a:xfrm>
              <a:custGeom>
                <a:avLst/>
                <a:gdLst>
                  <a:gd name="T0" fmla="*/ 0 w 624"/>
                  <a:gd name="T1" fmla="*/ 1 h 370"/>
                  <a:gd name="T2" fmla="*/ 0 w 624"/>
                  <a:gd name="T3" fmla="*/ 2 h 370"/>
                  <a:gd name="T4" fmla="*/ 624 w 624"/>
                  <a:gd name="T5" fmla="*/ 2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94 h 317"/>
                  <a:gd name="T4" fmla="*/ 624 w 624"/>
                  <a:gd name="T5" fmla="*/ 9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14302 h 272"/>
                  <a:gd name="T4" fmla="*/ 240 w 624"/>
                  <a:gd name="T5" fmla="*/ 12644 h 272"/>
                  <a:gd name="T6" fmla="*/ 624 w 624"/>
                  <a:gd name="T7" fmla="*/ 1430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7 h 362"/>
                  <a:gd name="T2" fmla="*/ 8 w 632"/>
                  <a:gd name="T3" fmla="*/ 47 h 362"/>
                  <a:gd name="T4" fmla="*/ 248 w 632"/>
                  <a:gd name="T5" fmla="*/ 47 h 362"/>
                  <a:gd name="T6" fmla="*/ 632 w 632"/>
                  <a:gd name="T7" fmla="*/ 47 h 362"/>
                  <a:gd name="T8" fmla="*/ 632 w 632"/>
                  <a:gd name="T9" fmla="*/ 7 h 362"/>
                  <a:gd name="T10" fmla="*/ 104 w 632"/>
                  <a:gd name="T11" fmla="*/ 7 h 362"/>
                  <a:gd name="T12" fmla="*/ 8 w 632"/>
                  <a:gd name="T13" fmla="*/ 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6" y="1669"/>
                <a:ext cx="624" cy="421"/>
              </a:xfrm>
              <a:custGeom>
                <a:avLst/>
                <a:gdLst>
                  <a:gd name="T0" fmla="*/ 0 w 624"/>
                  <a:gd name="T1" fmla="*/ 0 h 317"/>
                  <a:gd name="T2" fmla="*/ 0 w 624"/>
                  <a:gd name="T3" fmla="*/ 14420 h 317"/>
                  <a:gd name="T4" fmla="*/ 624 w 624"/>
                  <a:gd name="T5" fmla="*/ 1442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14943 h 317"/>
                  <a:gd name="T4" fmla="*/ 624 w 624"/>
                  <a:gd name="T5" fmla="*/ 1494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2" y="1749"/>
                <a:ext cx="624" cy="255"/>
              </a:xfrm>
              <a:custGeom>
                <a:avLst/>
                <a:gdLst>
                  <a:gd name="T0" fmla="*/ 0 w 624"/>
                  <a:gd name="T1" fmla="*/ 1 h 370"/>
                  <a:gd name="T2" fmla="*/ 0 w 624"/>
                  <a:gd name="T3" fmla="*/ 2 h 370"/>
                  <a:gd name="T4" fmla="*/ 624 w 624"/>
                  <a:gd name="T5" fmla="*/ 2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2" y="1695"/>
                <a:ext cx="624" cy="361"/>
              </a:xfrm>
              <a:custGeom>
                <a:avLst/>
                <a:gdLst>
                  <a:gd name="T0" fmla="*/ 0 w 624"/>
                  <a:gd name="T1" fmla="*/ 0 h 272"/>
                  <a:gd name="T2" fmla="*/ 0 w 624"/>
                  <a:gd name="T3" fmla="*/ 14302 h 272"/>
                  <a:gd name="T4" fmla="*/ 240 w 624"/>
                  <a:gd name="T5" fmla="*/ 12644 h 272"/>
                  <a:gd name="T6" fmla="*/ 624 w 624"/>
                  <a:gd name="T7" fmla="*/ 1430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7 h 362"/>
                  <a:gd name="T2" fmla="*/ 8 w 632"/>
                  <a:gd name="T3" fmla="*/ 47 h 362"/>
                  <a:gd name="T4" fmla="*/ 248 w 632"/>
                  <a:gd name="T5" fmla="*/ 47 h 362"/>
                  <a:gd name="T6" fmla="*/ 632 w 632"/>
                  <a:gd name="T7" fmla="*/ 47 h 362"/>
                  <a:gd name="T8" fmla="*/ 632 w 632"/>
                  <a:gd name="T9" fmla="*/ 7 h 362"/>
                  <a:gd name="T10" fmla="*/ 104 w 632"/>
                  <a:gd name="T11" fmla="*/ 7 h 362"/>
                  <a:gd name="T12" fmla="*/ 8 w 632"/>
                  <a:gd name="T13" fmla="*/ 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507 h 385"/>
                <a:gd name="T2" fmla="*/ 5762 w 5762"/>
                <a:gd name="T3" fmla="*/ 485 h 385"/>
                <a:gd name="T4" fmla="*/ 5762 w 5762"/>
                <a:gd name="T5" fmla="*/ 4 h 385"/>
                <a:gd name="T6" fmla="*/ 0 w 5762"/>
                <a:gd name="T7" fmla="*/ 0 h 385"/>
                <a:gd name="T8" fmla="*/ 0 w 5762"/>
                <a:gd name="T9" fmla="*/ 507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5145" name="Rectangle 25"/>
          <p:cNvSpPr>
            <a:spLocks noGrp="1" noChangeArrowheads="1"/>
          </p:cNvSpPr>
          <p:nvPr>
            <p:ph type="ctrTitle"/>
          </p:nvPr>
        </p:nvSpPr>
        <p:spPr>
          <a:xfrm>
            <a:off x="381000" y="762000"/>
            <a:ext cx="8564563" cy="1722438"/>
          </a:xfrm>
        </p:spPr>
        <p:txBody>
          <a:bodyPr/>
          <a:lstStyle>
            <a:lvl1pPr>
              <a:defRPr sz="6000"/>
            </a:lvl1pPr>
          </a:lstStyle>
          <a:p>
            <a:r>
              <a:rPr lang="en-US"/>
              <a:t>Click to edit Master title style</a:t>
            </a:r>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r>
              <a:rPr lang="en-US"/>
              <a:t>Click to edit Master subtitle style</a:t>
            </a:r>
          </a:p>
        </p:txBody>
      </p:sp>
    </p:spTree>
    <p:extLst>
      <p:ext uri="{BB962C8B-B14F-4D97-AF65-F5344CB8AC3E}">
        <p14:creationId xmlns:p14="http://schemas.microsoft.com/office/powerpoint/2010/main" val="1026087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8151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9129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60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181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519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32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488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5624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18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415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51255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4" y="-990"/>
                <a:ext cx="624" cy="5745"/>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14420 h 317"/>
                  <a:gd name="T4" fmla="*/ 624 w 624"/>
                  <a:gd name="T5" fmla="*/ 1442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 name="Freeform 6"/>
              <p:cNvSpPr>
                <a:spLocks/>
              </p:cNvSpPr>
              <p:nvPr/>
            </p:nvSpPr>
            <p:spPr bwMode="ltGray">
              <a:xfrm rot="-5400000">
                <a:off x="976" y="1671"/>
                <a:ext cx="624" cy="423"/>
              </a:xfrm>
              <a:custGeom>
                <a:avLst/>
                <a:gdLst>
                  <a:gd name="T0" fmla="*/ 0 w 624"/>
                  <a:gd name="T1" fmla="*/ 0 h 317"/>
                  <a:gd name="T2" fmla="*/ 0 w 624"/>
                  <a:gd name="T3" fmla="*/ 15428 h 317"/>
                  <a:gd name="T4" fmla="*/ 624 w 624"/>
                  <a:gd name="T5" fmla="*/ 154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5" name="Freeform 7"/>
              <p:cNvSpPr>
                <a:spLocks/>
              </p:cNvSpPr>
              <p:nvPr/>
            </p:nvSpPr>
            <p:spPr bwMode="ltGray">
              <a:xfrm rot="-5400000">
                <a:off x="-63" y="1755"/>
                <a:ext cx="624" cy="255"/>
              </a:xfrm>
              <a:custGeom>
                <a:avLst/>
                <a:gdLst>
                  <a:gd name="T0" fmla="*/ 0 w 624"/>
                  <a:gd name="T1" fmla="*/ 1 h 370"/>
                  <a:gd name="T2" fmla="*/ 0 w 624"/>
                  <a:gd name="T3" fmla="*/ 2 h 370"/>
                  <a:gd name="T4" fmla="*/ 624 w 624"/>
                  <a:gd name="T5" fmla="*/ 2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8"/>
              <p:cNvSpPr>
                <a:spLocks/>
              </p:cNvSpPr>
              <p:nvPr/>
            </p:nvSpPr>
            <p:spPr bwMode="ltGray">
              <a:xfrm rot="-5400000">
                <a:off x="664" y="1733"/>
                <a:ext cx="624" cy="293"/>
              </a:xfrm>
              <a:custGeom>
                <a:avLst/>
                <a:gdLst>
                  <a:gd name="T0" fmla="*/ 0 w 624"/>
                  <a:gd name="T1" fmla="*/ 0 h 317"/>
                  <a:gd name="T2" fmla="*/ 0 w 624"/>
                  <a:gd name="T3" fmla="*/ 90 h 317"/>
                  <a:gd name="T4" fmla="*/ 624 w 624"/>
                  <a:gd name="T5" fmla="*/ 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9"/>
              <p:cNvSpPr>
                <a:spLocks/>
              </p:cNvSpPr>
              <p:nvPr/>
            </p:nvSpPr>
            <p:spPr bwMode="ltGray">
              <a:xfrm rot="-5400000">
                <a:off x="439" y="1699"/>
                <a:ext cx="624" cy="364"/>
              </a:xfrm>
              <a:custGeom>
                <a:avLst/>
                <a:gdLst>
                  <a:gd name="T0" fmla="*/ 0 w 624"/>
                  <a:gd name="T1" fmla="*/ 0 h 272"/>
                  <a:gd name="T2" fmla="*/ 0 w 624"/>
                  <a:gd name="T3" fmla="*/ 16082 h 272"/>
                  <a:gd name="T4" fmla="*/ 240 w 624"/>
                  <a:gd name="T5" fmla="*/ 14164 h 272"/>
                  <a:gd name="T6" fmla="*/ 624 w 624"/>
                  <a:gd name="T7" fmla="*/ 1608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10"/>
              <p:cNvSpPr>
                <a:spLocks/>
              </p:cNvSpPr>
              <p:nvPr/>
            </p:nvSpPr>
            <p:spPr bwMode="ltGray">
              <a:xfrm rot="-5400000">
                <a:off x="152" y="1728"/>
                <a:ext cx="632" cy="316"/>
              </a:xfrm>
              <a:custGeom>
                <a:avLst/>
                <a:gdLst>
                  <a:gd name="T0" fmla="*/ 8 w 632"/>
                  <a:gd name="T1" fmla="*/ 7 h 362"/>
                  <a:gd name="T2" fmla="*/ 8 w 632"/>
                  <a:gd name="T3" fmla="*/ 47 h 362"/>
                  <a:gd name="T4" fmla="*/ 248 w 632"/>
                  <a:gd name="T5" fmla="*/ 47 h 362"/>
                  <a:gd name="T6" fmla="*/ 632 w 632"/>
                  <a:gd name="T7" fmla="*/ 47 h 362"/>
                  <a:gd name="T8" fmla="*/ 632 w 632"/>
                  <a:gd name="T9" fmla="*/ 7 h 362"/>
                  <a:gd name="T10" fmla="*/ 104 w 632"/>
                  <a:gd name="T11" fmla="*/ 7 h 362"/>
                  <a:gd name="T12" fmla="*/ 8 w 632"/>
                  <a:gd name="T13" fmla="*/ 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11"/>
              <p:cNvSpPr>
                <a:spLocks/>
              </p:cNvSpPr>
              <p:nvPr/>
            </p:nvSpPr>
            <p:spPr bwMode="ltGray">
              <a:xfrm rot="-5400000">
                <a:off x="3203" y="1662"/>
                <a:ext cx="624" cy="420"/>
              </a:xfrm>
              <a:custGeom>
                <a:avLst/>
                <a:gdLst>
                  <a:gd name="T0" fmla="*/ 0 w 624"/>
                  <a:gd name="T1" fmla="*/ 0 h 317"/>
                  <a:gd name="T2" fmla="*/ 0 w 624"/>
                  <a:gd name="T3" fmla="*/ 13949 h 317"/>
                  <a:gd name="T4" fmla="*/ 624 w 624"/>
                  <a:gd name="T5" fmla="*/ 1394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12"/>
              <p:cNvSpPr>
                <a:spLocks/>
              </p:cNvSpPr>
              <p:nvPr/>
            </p:nvSpPr>
            <p:spPr bwMode="ltGray">
              <a:xfrm rot="-5400000">
                <a:off x="2870" y="1664"/>
                <a:ext cx="624" cy="421"/>
              </a:xfrm>
              <a:custGeom>
                <a:avLst/>
                <a:gdLst>
                  <a:gd name="T0" fmla="*/ 0 w 624"/>
                  <a:gd name="T1" fmla="*/ 0 h 317"/>
                  <a:gd name="T2" fmla="*/ 0 w 624"/>
                  <a:gd name="T3" fmla="*/ 14420 h 317"/>
                  <a:gd name="T4" fmla="*/ 624 w 624"/>
                  <a:gd name="T5" fmla="*/ 1442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3"/>
              <p:cNvSpPr>
                <a:spLocks/>
              </p:cNvSpPr>
              <p:nvPr/>
            </p:nvSpPr>
            <p:spPr bwMode="ltGray">
              <a:xfrm rot="-5400000">
                <a:off x="1829" y="1747"/>
                <a:ext cx="624" cy="256"/>
              </a:xfrm>
              <a:custGeom>
                <a:avLst/>
                <a:gdLst>
                  <a:gd name="T0" fmla="*/ 0 w 624"/>
                  <a:gd name="T1" fmla="*/ 1 h 370"/>
                  <a:gd name="T2" fmla="*/ 0 w 624"/>
                  <a:gd name="T3" fmla="*/ 2 h 370"/>
                  <a:gd name="T4" fmla="*/ 624 w 624"/>
                  <a:gd name="T5" fmla="*/ 2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4"/>
              <p:cNvSpPr>
                <a:spLocks/>
              </p:cNvSpPr>
              <p:nvPr/>
            </p:nvSpPr>
            <p:spPr bwMode="ltGray">
              <a:xfrm rot="-5400000">
                <a:off x="2548" y="1729"/>
                <a:ext cx="624" cy="292"/>
              </a:xfrm>
              <a:custGeom>
                <a:avLst/>
                <a:gdLst>
                  <a:gd name="T0" fmla="*/ 0 w 624"/>
                  <a:gd name="T1" fmla="*/ 0 h 317"/>
                  <a:gd name="T2" fmla="*/ 0 w 624"/>
                  <a:gd name="T3" fmla="*/ 87 h 317"/>
                  <a:gd name="T4" fmla="*/ 624 w 624"/>
                  <a:gd name="T5" fmla="*/ 8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5"/>
              <p:cNvSpPr>
                <a:spLocks/>
              </p:cNvSpPr>
              <p:nvPr/>
            </p:nvSpPr>
            <p:spPr bwMode="ltGray">
              <a:xfrm rot="-5400000">
                <a:off x="2330" y="1695"/>
                <a:ext cx="624" cy="360"/>
              </a:xfrm>
              <a:custGeom>
                <a:avLst/>
                <a:gdLst>
                  <a:gd name="T0" fmla="*/ 0 w 624"/>
                  <a:gd name="T1" fmla="*/ 0 h 272"/>
                  <a:gd name="T2" fmla="*/ 0 w 624"/>
                  <a:gd name="T3" fmla="*/ 13759 h 272"/>
                  <a:gd name="T4" fmla="*/ 240 w 624"/>
                  <a:gd name="T5" fmla="*/ 12141 h 272"/>
                  <a:gd name="T6" fmla="*/ 624 w 624"/>
                  <a:gd name="T7" fmla="*/ 1375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6"/>
              <p:cNvSpPr>
                <a:spLocks/>
              </p:cNvSpPr>
              <p:nvPr/>
            </p:nvSpPr>
            <p:spPr bwMode="ltGray">
              <a:xfrm rot="-5400000">
                <a:off x="2039" y="1721"/>
                <a:ext cx="632" cy="316"/>
              </a:xfrm>
              <a:custGeom>
                <a:avLst/>
                <a:gdLst>
                  <a:gd name="T0" fmla="*/ 8 w 632"/>
                  <a:gd name="T1" fmla="*/ 7 h 362"/>
                  <a:gd name="T2" fmla="*/ 8 w 632"/>
                  <a:gd name="T3" fmla="*/ 47 h 362"/>
                  <a:gd name="T4" fmla="*/ 248 w 632"/>
                  <a:gd name="T5" fmla="*/ 47 h 362"/>
                  <a:gd name="T6" fmla="*/ 632 w 632"/>
                  <a:gd name="T7" fmla="*/ 47 h 362"/>
                  <a:gd name="T8" fmla="*/ 632 w 632"/>
                  <a:gd name="T9" fmla="*/ 7 h 362"/>
                  <a:gd name="T10" fmla="*/ 104 w 632"/>
                  <a:gd name="T11" fmla="*/ 7 h 362"/>
                  <a:gd name="T12" fmla="*/ 8 w 632"/>
                  <a:gd name="T13" fmla="*/ 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7"/>
              <p:cNvSpPr>
                <a:spLocks/>
              </p:cNvSpPr>
              <p:nvPr/>
            </p:nvSpPr>
            <p:spPr bwMode="ltGray">
              <a:xfrm rot="-5400000">
                <a:off x="4071" y="1664"/>
                <a:ext cx="624" cy="420"/>
              </a:xfrm>
              <a:custGeom>
                <a:avLst/>
                <a:gdLst>
                  <a:gd name="T0" fmla="*/ 0 w 624"/>
                  <a:gd name="T1" fmla="*/ 0 h 317"/>
                  <a:gd name="T2" fmla="*/ 0 w 624"/>
                  <a:gd name="T3" fmla="*/ 13949 h 317"/>
                  <a:gd name="T4" fmla="*/ 624 w 624"/>
                  <a:gd name="T5" fmla="*/ 1394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8"/>
              <p:cNvSpPr>
                <a:spLocks/>
              </p:cNvSpPr>
              <p:nvPr/>
            </p:nvSpPr>
            <p:spPr bwMode="ltGray">
              <a:xfrm rot="-5400000">
                <a:off x="3725" y="1665"/>
                <a:ext cx="624" cy="423"/>
              </a:xfrm>
              <a:custGeom>
                <a:avLst/>
                <a:gdLst>
                  <a:gd name="T0" fmla="*/ 0 w 624"/>
                  <a:gd name="T1" fmla="*/ 0 h 317"/>
                  <a:gd name="T2" fmla="*/ 0 w 624"/>
                  <a:gd name="T3" fmla="*/ 15428 h 317"/>
                  <a:gd name="T4" fmla="*/ 624 w 624"/>
                  <a:gd name="T5" fmla="*/ 154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9"/>
              <p:cNvSpPr>
                <a:spLocks/>
              </p:cNvSpPr>
              <p:nvPr/>
            </p:nvSpPr>
            <p:spPr bwMode="ltGray">
              <a:xfrm rot="-5400000">
                <a:off x="4572" y="1744"/>
                <a:ext cx="624" cy="255"/>
              </a:xfrm>
              <a:custGeom>
                <a:avLst/>
                <a:gdLst>
                  <a:gd name="T0" fmla="*/ 0 w 624"/>
                  <a:gd name="T1" fmla="*/ 1 h 370"/>
                  <a:gd name="T2" fmla="*/ 0 w 624"/>
                  <a:gd name="T3" fmla="*/ 2 h 370"/>
                  <a:gd name="T4" fmla="*/ 624 w 624"/>
                  <a:gd name="T5" fmla="*/ 2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20"/>
              <p:cNvSpPr>
                <a:spLocks/>
              </p:cNvSpPr>
              <p:nvPr/>
            </p:nvSpPr>
            <p:spPr bwMode="ltGray">
              <a:xfrm>
                <a:off x="5469" y="1559"/>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21"/>
              <p:cNvSpPr>
                <a:spLocks/>
              </p:cNvSpPr>
              <p:nvPr/>
            </p:nvSpPr>
            <p:spPr bwMode="ltGray">
              <a:xfrm rot="-5400000">
                <a:off x="5075" y="1688"/>
                <a:ext cx="624" cy="361"/>
              </a:xfrm>
              <a:custGeom>
                <a:avLst/>
                <a:gdLst>
                  <a:gd name="T0" fmla="*/ 0 w 624"/>
                  <a:gd name="T1" fmla="*/ 0 h 272"/>
                  <a:gd name="T2" fmla="*/ 0 w 624"/>
                  <a:gd name="T3" fmla="*/ 14302 h 272"/>
                  <a:gd name="T4" fmla="*/ 240 w 624"/>
                  <a:gd name="T5" fmla="*/ 12644 h 272"/>
                  <a:gd name="T6" fmla="*/ 624 w 624"/>
                  <a:gd name="T7" fmla="*/ 1430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22"/>
              <p:cNvSpPr>
                <a:spLocks/>
              </p:cNvSpPr>
              <p:nvPr/>
            </p:nvSpPr>
            <p:spPr bwMode="ltGray">
              <a:xfrm rot="-5400000">
                <a:off x="4788" y="1715"/>
                <a:ext cx="632" cy="316"/>
              </a:xfrm>
              <a:custGeom>
                <a:avLst/>
                <a:gdLst>
                  <a:gd name="T0" fmla="*/ 8 w 632"/>
                  <a:gd name="T1" fmla="*/ 7 h 362"/>
                  <a:gd name="T2" fmla="*/ 8 w 632"/>
                  <a:gd name="T3" fmla="*/ 47 h 362"/>
                  <a:gd name="T4" fmla="*/ 248 w 632"/>
                  <a:gd name="T5" fmla="*/ 47 h 362"/>
                  <a:gd name="T6" fmla="*/ 632 w 632"/>
                  <a:gd name="T7" fmla="*/ 47 h 362"/>
                  <a:gd name="T8" fmla="*/ 632 w 632"/>
                  <a:gd name="T9" fmla="*/ 7 h 362"/>
                  <a:gd name="T10" fmla="*/ 104 w 632"/>
                  <a:gd name="T11" fmla="*/ 7 h 362"/>
                  <a:gd name="T12" fmla="*/ 8 w 632"/>
                  <a:gd name="T13" fmla="*/ 7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30" name="Freeform 23"/>
            <p:cNvSpPr>
              <a:spLocks/>
            </p:cNvSpPr>
            <p:nvPr/>
          </p:nvSpPr>
          <p:spPr bwMode="ltGray">
            <a:xfrm rot="16200000" flipH="1">
              <a:off x="-1954" y="1951"/>
              <a:ext cx="4320" cy="412"/>
            </a:xfrm>
            <a:custGeom>
              <a:avLst/>
              <a:gdLst>
                <a:gd name="T0" fmla="*/ 0 w 5762"/>
                <a:gd name="T1" fmla="*/ 507 h 385"/>
                <a:gd name="T2" fmla="*/ 102 w 5762"/>
                <a:gd name="T3" fmla="*/ 485 h 385"/>
                <a:gd name="T4" fmla="*/ 102 w 5762"/>
                <a:gd name="T5" fmla="*/ 4 h 385"/>
                <a:gd name="T6" fmla="*/ 0 w 5762"/>
                <a:gd name="T7" fmla="*/ 0 h 385"/>
                <a:gd name="T8" fmla="*/ 0 w 5762"/>
                <a:gd name="T9" fmla="*/ 507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1" name="Freeform 24"/>
            <p:cNvSpPr>
              <a:spLocks/>
            </p:cNvSpPr>
            <p:nvPr/>
          </p:nvSpPr>
          <p:spPr bwMode="ltGray">
            <a:xfrm rot="16200000" flipH="1">
              <a:off x="-1584" y="2062"/>
              <a:ext cx="4319" cy="189"/>
            </a:xfrm>
            <a:custGeom>
              <a:avLst/>
              <a:gdLst>
                <a:gd name="T0" fmla="*/ 0 w 5761"/>
                <a:gd name="T1" fmla="*/ 28 h 189"/>
                <a:gd name="T2" fmla="*/ 102 w 5761"/>
                <a:gd name="T3" fmla="*/ 0 h 189"/>
                <a:gd name="T4" fmla="*/ 102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94"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history.com/shows/america-the-story-of-us/videos/fdr-a-voice-of-hope#fdr-a-voice-of-hope" TargetMode="External"/><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image" Target="../media/image52.jpeg"/><Relationship Id="rId6" Type="http://schemas.openxmlformats.org/officeDocument/2006/relationships/image" Target="../media/image53.png"/><Relationship Id="rId1" Type="http://schemas.microsoft.com/office/2007/relationships/media" Target="file:///\\MS528FS01\Groups$\Staff\Videos\Video%20&amp;%20Audio%20Files%20for%20Unit%2010\HueyLong'ShareTheWealth'34-'Barbeque'.mp3" TargetMode="External"/><Relationship Id="rId2" Type="http://schemas.openxmlformats.org/officeDocument/2006/relationships/audio" Target="file:///\\MS528FS01\Groups$\Staff\Videos\Video%20&amp;%20Audio%20Files%20for%20Unit%2010\HueyLong'ShareTheWealth'34-'Barbeque'.mp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26.xml.rels><?xml version="1.0" encoding="UTF-8" standalone="yes"?>
<Relationships xmlns="http://schemas.openxmlformats.org/package/2006/relationships"><Relationship Id="rId11" Type="http://schemas.openxmlformats.org/officeDocument/2006/relationships/image" Target="../media/image66.jpeg"/><Relationship Id="rId12" Type="http://schemas.openxmlformats.org/officeDocument/2006/relationships/image" Target="../media/image67.jpeg"/><Relationship Id="rId1" Type="http://schemas.openxmlformats.org/officeDocument/2006/relationships/slideLayout" Target="../slideLayouts/slideLayout2.xml"/><Relationship Id="rId2" Type="http://schemas.openxmlformats.org/officeDocument/2006/relationships/image" Target="../media/image57.jpeg"/><Relationship Id="rId3" Type="http://schemas.openxmlformats.org/officeDocument/2006/relationships/image" Target="../media/image58.jpeg"/><Relationship Id="rId4" Type="http://schemas.openxmlformats.org/officeDocument/2006/relationships/image" Target="../media/image59.jpeg"/><Relationship Id="rId5" Type="http://schemas.openxmlformats.org/officeDocument/2006/relationships/image" Target="../media/image60.jpeg"/><Relationship Id="rId6" Type="http://schemas.openxmlformats.org/officeDocument/2006/relationships/image" Target="../media/image61.jpeg"/><Relationship Id="rId7" Type="http://schemas.openxmlformats.org/officeDocument/2006/relationships/image" Target="../media/image62.jpeg"/><Relationship Id="rId8" Type="http://schemas.openxmlformats.org/officeDocument/2006/relationships/image" Target="../media/image63.jpeg"/><Relationship Id="rId9" Type="http://schemas.openxmlformats.org/officeDocument/2006/relationships/image" Target="../media/image64.jpeg"/><Relationship Id="rId10" Type="http://schemas.openxmlformats.org/officeDocument/2006/relationships/image" Target="../media/image6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jpeg"/><Relationship Id="rId3" Type="http://schemas.openxmlformats.org/officeDocument/2006/relationships/image" Target="../media/image69.jpeg"/></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png"/><Relationship Id="rId5" Type="http://schemas.openxmlformats.org/officeDocument/2006/relationships/image" Target="../media/image73.jpeg"/><Relationship Id="rId1" Type="http://schemas.openxmlformats.org/officeDocument/2006/relationships/slideLayout" Target="../slideLayouts/slideLayout2.xml"/><Relationship Id="rId2" Type="http://schemas.openxmlformats.org/officeDocument/2006/relationships/image" Target="../media/image70.jpeg"/></Relationships>
</file>

<file path=ppt/slides/_rels/slide29.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1" Type="http://schemas.openxmlformats.org/officeDocument/2006/relationships/slideLayout" Target="../slideLayouts/slideLayout2.xml"/><Relationship Id="rId2" Type="http://schemas.openxmlformats.org/officeDocument/2006/relationships/image" Target="../media/image7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image" Target="../media/image7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jpeg"/><Relationship Id="rId3" Type="http://schemas.openxmlformats.org/officeDocument/2006/relationships/image" Target="../media/image8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84.jpeg"/></Relationships>
</file>

<file path=ppt/slides/_rels/slide35.xml.rels><?xml version="1.0" encoding="UTF-8" standalone="yes"?>
<Relationships xmlns="http://schemas.openxmlformats.org/package/2006/relationships"><Relationship Id="rId3" Type="http://schemas.openxmlformats.org/officeDocument/2006/relationships/image" Target="../media/image86.jpeg"/><Relationship Id="rId4" Type="http://schemas.openxmlformats.org/officeDocument/2006/relationships/image" Target="../media/image87.jpeg"/><Relationship Id="rId5" Type="http://schemas.openxmlformats.org/officeDocument/2006/relationships/image" Target="../media/image88.jpeg"/><Relationship Id="rId1" Type="http://schemas.openxmlformats.org/officeDocument/2006/relationships/slideLayout" Target="../slideLayouts/slideLayout2.xml"/><Relationship Id="rId2" Type="http://schemas.openxmlformats.org/officeDocument/2006/relationships/image" Target="../media/image8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42.jpeg"/><Relationship Id="rId5" Type="http://schemas.openxmlformats.org/officeDocument/2006/relationships/image" Target="../media/image89.jpeg"/><Relationship Id="rId6" Type="http://schemas.openxmlformats.org/officeDocument/2006/relationships/image" Target="../media/image90.jpeg"/><Relationship Id="rId7"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biography.com/people/franklin-d-roosevelt-9463381" TargetMode="External"/><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jpeg"/><Relationship Id="rId3" Type="http://schemas.openxmlformats.org/officeDocument/2006/relationships/image" Target="../media/image92.jpeg"/></Relationships>
</file>

<file path=ppt/slides/_rels/slide41.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5.jpeg"/><Relationship Id="rId1" Type="http://schemas.openxmlformats.org/officeDocument/2006/relationships/slideLayout" Target="../slideLayouts/slideLayout2.xml"/><Relationship Id="rId2" Type="http://schemas.openxmlformats.org/officeDocument/2006/relationships/image" Target="../media/image93.jpeg"/></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4" Type="http://schemas.openxmlformats.org/officeDocument/2006/relationships/image" Target="../media/image97.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png"/><Relationship Id="rId1" Type="http://schemas.microsoft.com/office/2007/relationships/media" Target="file:///\\MS528FS01\Groups$\Staff\Videos\Video%20&amp;%20Audio%20Files%20for%20Unit%2010\FDR--fear-itself%20(short%20version).wav" TargetMode="External"/><Relationship Id="rId2" Type="http://schemas.openxmlformats.org/officeDocument/2006/relationships/audio" Target="file:///\\MS528FS01\Groups$\Staff\Videos\Video%20&amp;%20Audio%20Files%20for%20Unit%2010\FDR--fear-itself%20(short%20version).wa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0" y="304800"/>
            <a:ext cx="9144000" cy="6400800"/>
          </a:xfrm>
        </p:spPr>
        <p:txBody>
          <a:bodyPr/>
          <a:lstStyle/>
          <a:p>
            <a:pPr eaLnBrk="1" hangingPunct="1">
              <a:lnSpc>
                <a:spcPct val="85000"/>
              </a:lnSpc>
              <a:spcBef>
                <a:spcPts val="0"/>
              </a:spcBef>
              <a:spcAft>
                <a:spcPts val="0"/>
              </a:spcAft>
              <a:buFont typeface="Arial" charset="0"/>
              <a:buChar char="•"/>
              <a:defRPr/>
            </a:pPr>
            <a:r>
              <a:rPr lang="en-US" sz="3600" u="sng" dirty="0" smtClean="0">
                <a:latin typeface="Calibri" pitchFamily="34" charset="0"/>
                <a:cs typeface="Calibri" pitchFamily="34" charset="0"/>
              </a:rPr>
              <a:t>Essential Question</a:t>
            </a:r>
            <a:r>
              <a:rPr lang="en-US" sz="3600" dirty="0" smtClean="0">
                <a:latin typeface="Calibri" pitchFamily="34" charset="0"/>
                <a:cs typeface="Calibri" pitchFamily="34" charset="0"/>
              </a:rPr>
              <a:t>:</a:t>
            </a:r>
          </a:p>
          <a:p>
            <a:pPr lvl="1">
              <a:lnSpc>
                <a:spcPct val="85000"/>
              </a:lnSpc>
              <a:spcBef>
                <a:spcPts val="0"/>
              </a:spcBef>
              <a:spcAft>
                <a:spcPts val="0"/>
              </a:spcAft>
              <a:defRPr/>
            </a:pPr>
            <a:r>
              <a:rPr lang="en-US" sz="3600" dirty="0" smtClean="0">
                <a:latin typeface="Calibri" pitchFamily="34" charset="0"/>
                <a:cs typeface="Calibri" pitchFamily="34" charset="0"/>
              </a:rPr>
              <a:t>In what ways did President Franklin Roosevelt’s “New Deal” provide relief, recovery, and reform during the Great Depression?</a:t>
            </a:r>
          </a:p>
          <a:p>
            <a:pPr lvl="1" eaLnBrk="1" hangingPunct="1">
              <a:lnSpc>
                <a:spcPct val="85000"/>
              </a:lnSpc>
              <a:spcBef>
                <a:spcPts val="0"/>
              </a:spcBef>
              <a:spcAft>
                <a:spcPts val="0"/>
              </a:spcAft>
              <a:defRPr/>
            </a:pPr>
            <a:endParaRPr lang="en-US" sz="3600" dirty="0" smtClean="0">
              <a:latin typeface="Calibri" pitchFamily="34" charset="0"/>
              <a:cs typeface="Calibri" pitchFamily="34" charset="0"/>
            </a:endParaRPr>
          </a:p>
          <a:p>
            <a:pPr marL="457200" lvl="1" indent="0" eaLnBrk="1" hangingPunct="1">
              <a:lnSpc>
                <a:spcPct val="85000"/>
              </a:lnSpc>
              <a:spcBef>
                <a:spcPts val="0"/>
              </a:spcBef>
              <a:spcAft>
                <a:spcPts val="0"/>
              </a:spcAft>
              <a:buFont typeface="Arial" charset="0"/>
              <a:buNone/>
              <a:defRPr/>
            </a:pPr>
            <a:endParaRPr lang="en-US" sz="3600" dirty="0" smtClean="0">
              <a:latin typeface="Calibri" pitchFamily="34" charset="0"/>
              <a:cs typeface="Calibri" pitchFamily="34" charset="0"/>
            </a:endParaRPr>
          </a:p>
          <a:p>
            <a:pPr marL="0" indent="0" eaLnBrk="1" hangingPunct="1">
              <a:lnSpc>
                <a:spcPct val="85000"/>
              </a:lnSpc>
              <a:spcBef>
                <a:spcPts val="0"/>
              </a:spcBef>
              <a:spcAft>
                <a:spcPts val="0"/>
              </a:spcAft>
              <a:buNone/>
              <a:defRPr/>
            </a:pPr>
            <a:endParaRPr lang="en-US" sz="3600" b="1" u="sng" dirty="0" smtClean="0">
              <a:solidFill>
                <a:srgbClr val="660066"/>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171450" y="1785938"/>
            <a:ext cx="3790950" cy="1676400"/>
          </a:xfrm>
          <a:solidFill>
            <a:srgbClr val="CCFFCC"/>
          </a:solidFill>
          <a:ln>
            <a:solidFill>
              <a:schemeClr val="tx1"/>
            </a:solidFill>
            <a:miter lim="800000"/>
            <a:headEnd/>
            <a:tailEnd/>
          </a:ln>
        </p:spPr>
        <p:txBody>
          <a:bodyPr/>
          <a:lstStyle/>
          <a:p>
            <a:pPr marL="0" indent="0" algn="ctr">
              <a:lnSpc>
                <a:spcPct val="80000"/>
              </a:lnSpc>
              <a:spcBef>
                <a:spcPct val="0"/>
              </a:spcBef>
              <a:buFont typeface="Arial" charset="0"/>
              <a:buNone/>
            </a:pPr>
            <a:r>
              <a:rPr lang="en-US" altLang="en-US" sz="3200">
                <a:latin typeface="Calibri" charset="0"/>
                <a:ea typeface="Calibri" charset="0"/>
                <a:cs typeface="Calibri" charset="0"/>
              </a:rPr>
              <a:t>FDR’s “</a:t>
            </a:r>
            <a:r>
              <a:rPr lang="en-US" altLang="en-US" sz="3200">
                <a:latin typeface="Calibri" charset="0"/>
                <a:ea typeface="Calibri" charset="0"/>
                <a:cs typeface="Calibri" charset="0"/>
                <a:hlinkClick r:id="rId3"/>
              </a:rPr>
              <a:t>fireside chats</a:t>
            </a:r>
            <a:r>
              <a:rPr lang="en-US" altLang="en-US" sz="3200">
                <a:latin typeface="Calibri" charset="0"/>
                <a:ea typeface="Calibri" charset="0"/>
                <a:cs typeface="Calibri" charset="0"/>
              </a:rPr>
              <a:t>” used simple, clear language to explain New Deal programs</a:t>
            </a:r>
          </a:p>
        </p:txBody>
      </p:sp>
      <p:pic>
        <p:nvPicPr>
          <p:cNvPr id="12291" name="Picture 8" descr="FDR%20fireside%20chat"/>
          <p:cNvPicPr>
            <a:picLocks noChangeAspect="1" noChangeArrowheads="1"/>
          </p:cNvPicPr>
          <p:nvPr/>
        </p:nvPicPr>
        <p:blipFill>
          <a:blip r:embed="rId4">
            <a:extLst>
              <a:ext uri="{28A0092B-C50C-407E-A947-70E740481C1C}">
                <a14:useLocalDpi xmlns:a14="http://schemas.microsoft.com/office/drawing/2010/main" val="0"/>
              </a:ext>
            </a:extLst>
          </a:blip>
          <a:srcRect l="13348" r="4297"/>
          <a:stretch>
            <a:fillRect/>
          </a:stretch>
        </p:blipFill>
        <p:spPr bwMode="auto">
          <a:xfrm>
            <a:off x="4114800" y="1600200"/>
            <a:ext cx="48926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ChangeArrowheads="1"/>
          </p:cNvSpPr>
          <p:nvPr/>
        </p:nvSpPr>
        <p:spPr bwMode="auto">
          <a:xfrm>
            <a:off x="152400" y="152400"/>
            <a:ext cx="8839200" cy="1284288"/>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 used the power of the radio to communicate to the American people the steps the government was taking to address the problems of the depression</a:t>
            </a:r>
          </a:p>
        </p:txBody>
      </p:sp>
      <p:sp>
        <p:nvSpPr>
          <p:cNvPr id="12293" name="Rectangle 3"/>
          <p:cNvSpPr txBox="1">
            <a:spLocks noChangeArrowheads="1"/>
          </p:cNvSpPr>
          <p:nvPr/>
        </p:nvSpPr>
        <p:spPr bwMode="auto">
          <a:xfrm>
            <a:off x="152400" y="3843338"/>
            <a:ext cx="3790950" cy="2405062"/>
          </a:xfrm>
          <a:prstGeom prst="rect">
            <a:avLst/>
          </a:prstGeom>
          <a:solidFill>
            <a:srgbClr val="CCCCFF"/>
          </a:solidFill>
          <a:ln w="9525">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buClr>
                <a:schemeClr val="accent1"/>
              </a:buClr>
              <a:buFont typeface="Arial" charset="0"/>
              <a:buNone/>
            </a:pPr>
            <a:r>
              <a:rPr kumimoji="1" lang="en-US" altLang="en-US" sz="3200">
                <a:latin typeface="Calibri" charset="0"/>
                <a:ea typeface="Calibri" charset="0"/>
                <a:cs typeface="Calibri" charset="0"/>
              </a:rPr>
              <a:t>These weekly radio addresses gave people confidence that the government was actively fighting the Great Depression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9" name="Picture 4" descr="20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038" y="2630488"/>
            <a:ext cx="6303962"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3315" name="Rectangle 3"/>
          <p:cNvSpPr txBox="1">
            <a:spLocks noChangeArrowheads="1"/>
          </p:cNvSpPr>
          <p:nvPr/>
        </p:nvSpPr>
        <p:spPr bwMode="auto">
          <a:xfrm>
            <a:off x="95250" y="109538"/>
            <a:ext cx="4324350" cy="1590675"/>
          </a:xfrm>
          <a:prstGeom prst="rect">
            <a:avLst/>
          </a:prstGeom>
          <a:solidFill>
            <a:srgbClr val="FFCCCC"/>
          </a:solidFill>
          <a:ln w="9525">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buClr>
                <a:schemeClr val="accent1"/>
              </a:buClr>
              <a:buFont typeface="Arial" charset="0"/>
              <a:buNone/>
            </a:pPr>
            <a:r>
              <a:rPr kumimoji="1" lang="en-US" altLang="en-US" sz="3200">
                <a:latin typeface="Calibri" charset="0"/>
                <a:ea typeface="Calibri" charset="0"/>
                <a:cs typeface="Calibri" charset="0"/>
              </a:rPr>
              <a:t>First Lady Eleanor Roosevelt served as FDR’s “legs and eyes” </a:t>
            </a:r>
            <a:br>
              <a:rPr kumimoji="1" lang="en-US" altLang="en-US" sz="3200">
                <a:latin typeface="Calibri" charset="0"/>
                <a:ea typeface="Calibri" charset="0"/>
                <a:cs typeface="Calibri" charset="0"/>
              </a:rPr>
            </a:br>
            <a:r>
              <a:rPr kumimoji="1" lang="en-US" altLang="en-US" sz="3200">
                <a:latin typeface="Calibri" charset="0"/>
                <a:ea typeface="Calibri" charset="0"/>
                <a:cs typeface="Calibri" charset="0"/>
              </a:rPr>
              <a:t>as she toured the nation</a:t>
            </a:r>
          </a:p>
        </p:txBody>
      </p:sp>
      <p:sp>
        <p:nvSpPr>
          <p:cNvPr id="9" name="Rectangle 3"/>
          <p:cNvSpPr txBox="1">
            <a:spLocks noChangeArrowheads="1"/>
          </p:cNvSpPr>
          <p:nvPr/>
        </p:nvSpPr>
        <p:spPr bwMode="auto">
          <a:xfrm>
            <a:off x="4572000" y="109538"/>
            <a:ext cx="4475163" cy="2024062"/>
          </a:xfrm>
          <a:prstGeom prst="rect">
            <a:avLst/>
          </a:prstGeom>
          <a:solidFill>
            <a:srgbClr val="CCFFCC"/>
          </a:solidFill>
          <a:ln w="9525">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buClr>
                <a:schemeClr val="accent1"/>
              </a:buClr>
              <a:buFont typeface="Arial" charset="0"/>
              <a:buNone/>
            </a:pPr>
            <a:r>
              <a:rPr kumimoji="1" lang="en-US" altLang="en-US" sz="3200">
                <a:latin typeface="Calibri" charset="0"/>
                <a:ea typeface="Calibri" charset="0"/>
                <a:cs typeface="Calibri" charset="0"/>
              </a:rPr>
              <a:t>Eleanor became the “conscious of the New Deal” as she expressed concern for the needs of the American people  </a:t>
            </a:r>
          </a:p>
        </p:txBody>
      </p:sp>
      <p:pic>
        <p:nvPicPr>
          <p:cNvPr id="60424" name="Picture 8" descr="http://dhpedia.wikispaces.com/file/view/eleanor_roosevelt.jpg/112025983/571x739/eleanor_roosevelt.jpg"/>
          <p:cNvPicPr>
            <a:picLocks noChangeAspect="1" noChangeArrowheads="1"/>
          </p:cNvPicPr>
          <p:nvPr/>
        </p:nvPicPr>
        <p:blipFill>
          <a:blip r:embed="rId3">
            <a:extLst>
              <a:ext uri="{28A0092B-C50C-407E-A947-70E740481C1C}">
                <a14:useLocalDpi xmlns:a14="http://schemas.microsoft.com/office/drawing/2010/main" val="0"/>
              </a:ext>
            </a:extLst>
          </a:blip>
          <a:srcRect r="5441"/>
          <a:stretch>
            <a:fillRect/>
          </a:stretch>
        </p:blipFill>
        <p:spPr bwMode="auto">
          <a:xfrm>
            <a:off x="95250" y="1874838"/>
            <a:ext cx="2647950"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dcassaro.edublogs.org/files/2008/12/children3803-004-1c96ace9.jpg"/>
          <p:cNvPicPr>
            <a:picLocks noChangeAspect="1" noChangeArrowheads="1"/>
          </p:cNvPicPr>
          <p:nvPr/>
        </p:nvPicPr>
        <p:blipFill>
          <a:blip r:embed="rId4">
            <a:extLst>
              <a:ext uri="{28A0092B-C50C-407E-A947-70E740481C1C}">
                <a14:useLocalDpi xmlns:a14="http://schemas.microsoft.com/office/drawing/2010/main" val="0"/>
              </a:ext>
            </a:extLst>
          </a:blip>
          <a:srcRect t="4617"/>
          <a:stretch>
            <a:fillRect/>
          </a:stretch>
        </p:blipFill>
        <p:spPr bwMode="auto">
          <a:xfrm>
            <a:off x="95250" y="1828800"/>
            <a:ext cx="432435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http://25.media.tumblr.com/tumblr_m9u64glxYt1qjih96o1_5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425" y="2286000"/>
            <a:ext cx="4524375"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http://www.loc.gov/exhibits/odyssey/archive/08/0812001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0" y="1843088"/>
            <a:ext cx="432435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4548188" y="2286000"/>
            <a:ext cx="4498975" cy="2455863"/>
          </a:xfrm>
          <a:prstGeom prst="rect">
            <a:avLst/>
          </a:prstGeom>
          <a:solidFill>
            <a:schemeClr val="accent1">
              <a:lumMod val="20000"/>
              <a:lumOff val="80000"/>
            </a:schemeClr>
          </a:solidFill>
          <a:ln>
            <a:solidFill>
              <a:schemeClr val="tx1"/>
            </a:solidFill>
          </a:ln>
        </p:spPr>
        <p:txBody>
          <a:bodyPr>
            <a:spAutoFit/>
          </a:bodyPr>
          <a:lstStyle/>
          <a:p>
            <a:pPr algn="ctr">
              <a:lnSpc>
                <a:spcPct val="80000"/>
              </a:lnSpc>
              <a:defRPr/>
            </a:pPr>
            <a:r>
              <a:rPr lang="en-US" sz="3200" dirty="0">
                <a:latin typeface="Calibri" pitchFamily="34" charset="0"/>
              </a:rPr>
              <a:t>She was the first</a:t>
            </a:r>
            <a:br>
              <a:rPr lang="en-US" sz="3200" dirty="0">
                <a:latin typeface="Calibri" pitchFamily="34" charset="0"/>
              </a:rPr>
            </a:br>
            <a:r>
              <a:rPr lang="en-US" sz="3200" dirty="0" err="1">
                <a:latin typeface="Calibri" pitchFamily="34" charset="0"/>
              </a:rPr>
              <a:t>First</a:t>
            </a:r>
            <a:r>
              <a:rPr lang="en-US" sz="3200" dirty="0">
                <a:latin typeface="Calibri" pitchFamily="34" charset="0"/>
              </a:rPr>
              <a:t> Lady to give lectures, radio broadcasts, write a daily newspaper column, and speak out on behalf of African Americans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60424"/>
                                        </p:tgtEl>
                                      </p:cBhvr>
                                    </p:animEffect>
                                    <p:set>
                                      <p:cBhvr>
                                        <p:cTn id="7" dur="1" fill="hold">
                                          <p:stCondLst>
                                            <p:cond delay="499"/>
                                          </p:stCondLst>
                                        </p:cTn>
                                        <p:tgtEl>
                                          <p:spTgt spid="6042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4339"/>
                                        </p:tgtEl>
                                      </p:cBhvr>
                                    </p:animEffect>
                                    <p:set>
                                      <p:cBhvr>
                                        <p:cTn id="10" dur="1" fill="hold">
                                          <p:stCondLst>
                                            <p:cond delay="499"/>
                                          </p:stCondLst>
                                        </p:cTn>
                                        <p:tgtEl>
                                          <p:spTgt spid="14339"/>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nodeType="click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xit" presetSubtype="0" fill="hold" nodeType="with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9" descr="http://www.ajes.org/wp-content/uploads/2011/02/CCC-Logo_jp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85800"/>
            <a:ext cx="21336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1217613" y="152400"/>
            <a:ext cx="7011987" cy="485775"/>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New Deal focused on the three “Rs”</a:t>
            </a:r>
          </a:p>
        </p:txBody>
      </p:sp>
      <p:pic>
        <p:nvPicPr>
          <p:cNvPr id="14340" name="Picture 13" descr="http://blogs.citypaper.com/wp-content/uploads/2011/07/social-security-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572000"/>
            <a:ext cx="20574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nvGraphicFramePr>
        <p:xfrm>
          <a:off x="228600" y="838200"/>
          <a:ext cx="6781800"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342" name="Picture 15" descr="http://farm8.staticflickr.com/7217/7374908236_3b5d793242_z.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2743200"/>
            <a:ext cx="1828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Rectangle 3"/>
          <p:cNvSpPr>
            <a:spLocks noChangeArrowheads="1"/>
          </p:cNvSpPr>
          <p:nvPr/>
        </p:nvSpPr>
        <p:spPr bwMode="auto">
          <a:xfrm>
            <a:off x="609600" y="76200"/>
            <a:ext cx="7924800" cy="1274763"/>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The greatest success of the New Deal was its </a:t>
            </a:r>
            <a:br>
              <a:rPr lang="en-US" sz="3200" dirty="0">
                <a:latin typeface="Calibri" pitchFamily="34" charset="0"/>
                <a:ea typeface="Calibri" pitchFamily="34" charset="0"/>
                <a:cs typeface="Calibri" pitchFamily="34" charset="0"/>
              </a:rPr>
            </a:br>
            <a:r>
              <a:rPr lang="en-US" sz="3200" dirty="0">
                <a:latin typeface="Calibri" pitchFamily="34" charset="0"/>
                <a:ea typeface="Calibri" pitchFamily="34" charset="0"/>
                <a:cs typeface="Calibri" pitchFamily="34" charset="0"/>
              </a:rPr>
              <a:t>ability to offer relief to unemployed citizens </a:t>
            </a:r>
            <a:br>
              <a:rPr lang="en-US" sz="3200" dirty="0">
                <a:latin typeface="Calibri" pitchFamily="34" charset="0"/>
                <a:ea typeface="Calibri" pitchFamily="34" charset="0"/>
                <a:cs typeface="Calibri" pitchFamily="34" charset="0"/>
              </a:rPr>
            </a:br>
            <a:r>
              <a:rPr lang="en-US" sz="3200" dirty="0">
                <a:latin typeface="Calibri" pitchFamily="34" charset="0"/>
                <a:ea typeface="Calibri" pitchFamily="34" charset="0"/>
                <a:cs typeface="Calibri" pitchFamily="34" charset="0"/>
              </a:rPr>
              <a:t>with unemployment checks and job programs </a:t>
            </a:r>
          </a:p>
        </p:txBody>
      </p:sp>
      <p:pic>
        <p:nvPicPr>
          <p:cNvPr id="15363" name="Picture 5" descr="203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528888"/>
            <a:ext cx="617537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5364" name="Rectangle 5"/>
          <p:cNvSpPr>
            <a:spLocks noChangeArrowheads="1"/>
          </p:cNvSpPr>
          <p:nvPr/>
        </p:nvSpPr>
        <p:spPr bwMode="auto">
          <a:xfrm>
            <a:off x="133350" y="1447800"/>
            <a:ext cx="3733800" cy="1609725"/>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During the New Deal, the gov’t provided relief checks to </a:t>
            </a:r>
            <a:br>
              <a:rPr lang="en-US" altLang="en-US" sz="3200">
                <a:latin typeface="Calibri" charset="0"/>
                <a:ea typeface="Calibri" charset="0"/>
                <a:cs typeface="Calibri" charset="0"/>
              </a:rPr>
            </a:br>
            <a:r>
              <a:rPr lang="en-US" altLang="en-US" sz="3200">
                <a:latin typeface="Calibri" charset="0"/>
                <a:ea typeface="Calibri" charset="0"/>
                <a:cs typeface="Calibri" charset="0"/>
              </a:rPr>
              <a:t>15% of Americans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76200" y="76200"/>
            <a:ext cx="8763000" cy="822325"/>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government helped relieve </a:t>
            </a:r>
            <a:br>
              <a:rPr lang="en-US" altLang="en-US" sz="3200">
                <a:latin typeface="Calibri" charset="0"/>
                <a:ea typeface="Calibri" charset="0"/>
                <a:cs typeface="Calibri" charset="0"/>
              </a:rPr>
            </a:br>
            <a:r>
              <a:rPr lang="en-US" altLang="en-US" sz="3200">
                <a:latin typeface="Calibri" charset="0"/>
                <a:ea typeface="Calibri" charset="0"/>
                <a:cs typeface="Calibri" charset="0"/>
              </a:rPr>
              <a:t>unemployment by creating jobs</a:t>
            </a:r>
          </a:p>
        </p:txBody>
      </p:sp>
      <p:sp>
        <p:nvSpPr>
          <p:cNvPr id="16387" name="Rectangle 2"/>
          <p:cNvSpPr>
            <a:spLocks noChangeArrowheads="1"/>
          </p:cNvSpPr>
          <p:nvPr/>
        </p:nvSpPr>
        <p:spPr bwMode="auto">
          <a:xfrm>
            <a:off x="76200" y="990600"/>
            <a:ext cx="4572000" cy="1668463"/>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Civilian Conservation Corps (CCC) was a work program for young men aged 18-25 years old…</a:t>
            </a:r>
          </a:p>
        </p:txBody>
      </p:sp>
      <p:sp>
        <p:nvSpPr>
          <p:cNvPr id="16388" name="Rectangle 9"/>
          <p:cNvSpPr>
            <a:spLocks noChangeArrowheads="1"/>
          </p:cNvSpPr>
          <p:nvPr/>
        </p:nvSpPr>
        <p:spPr bwMode="auto">
          <a:xfrm>
            <a:off x="76200" y="2667000"/>
            <a:ext cx="4572000" cy="1206500"/>
          </a:xfrm>
          <a:prstGeom prst="rect">
            <a:avLst/>
          </a:prstGeom>
          <a:solidFill>
            <a:srgbClr val="FFCC99"/>
          </a:solidFill>
          <a:ln w="9525">
            <a:solidFill>
              <a:schemeClr val="tx1"/>
            </a:solidFill>
            <a:miter lim="800000"/>
            <a:headEnd/>
            <a:tailEnd/>
          </a:ln>
        </p:spPr>
        <p:txBody>
          <a:bodyPr>
            <a:spAutoFit/>
          </a:bodyPr>
          <a:lstStyle>
            <a:lvl1pPr marL="342900" indent="-342900">
              <a:defRPr>
                <a:solidFill>
                  <a:schemeClr val="tx1"/>
                </a:solidFill>
                <a:latin typeface="Times New Roman" charset="0"/>
              </a:defRPr>
            </a:lvl1pPr>
            <a:lvl2pPr>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marL="0" lvl="1" algn="ctr">
              <a:lnSpc>
                <a:spcPct val="80000"/>
              </a:lnSpc>
            </a:pPr>
            <a:r>
              <a:rPr lang="en-US" altLang="en-US" sz="3200">
                <a:latin typeface="Calibri" charset="0"/>
                <a:ea typeface="Calibri" charset="0"/>
                <a:cs typeface="Calibri" charset="0"/>
              </a:rPr>
              <a:t>The CCC built roads,</a:t>
            </a:r>
            <a:r>
              <a:rPr lang="en-US" altLang="en-US" sz="2800">
                <a:latin typeface="Calibri" charset="0"/>
                <a:ea typeface="Calibri" charset="0"/>
                <a:cs typeface="Calibri" charset="0"/>
              </a:rPr>
              <a:t> </a:t>
            </a:r>
            <a:r>
              <a:rPr lang="en-US" altLang="en-US" sz="3200">
                <a:latin typeface="Calibri" charset="0"/>
                <a:ea typeface="Calibri" charset="0"/>
                <a:cs typeface="Calibri" charset="0"/>
              </a:rPr>
              <a:t>parks, soil erosion project, and employed 3 million men  </a:t>
            </a:r>
          </a:p>
        </p:txBody>
      </p:sp>
      <p:pic>
        <p:nvPicPr>
          <p:cNvPr id="12" name="Picture 7" descr="C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100" y="1066800"/>
            <a:ext cx="40513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a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425" y="1065213"/>
            <a:ext cx="3990975"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391" name="Picture 5" descr="ab88"/>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a:stretch>
            <a:fillRect/>
          </a:stretch>
        </p:blipFill>
        <p:spPr bwMode="auto">
          <a:xfrm>
            <a:off x="76200" y="3938588"/>
            <a:ext cx="457200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5" name="Picture 8" descr="conservation-corps-round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4425" y="4191000"/>
            <a:ext cx="3990975"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76200" y="76200"/>
            <a:ext cx="8763000" cy="822325"/>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government helped relieve </a:t>
            </a:r>
            <a:br>
              <a:rPr lang="en-US" altLang="en-US" sz="3200">
                <a:latin typeface="Calibri" charset="0"/>
                <a:ea typeface="Calibri" charset="0"/>
                <a:cs typeface="Calibri" charset="0"/>
              </a:rPr>
            </a:br>
            <a:r>
              <a:rPr lang="en-US" altLang="en-US" sz="3200">
                <a:latin typeface="Calibri" charset="0"/>
                <a:ea typeface="Calibri" charset="0"/>
                <a:cs typeface="Calibri" charset="0"/>
              </a:rPr>
              <a:t>unemployment by creating jobs</a:t>
            </a:r>
          </a:p>
        </p:txBody>
      </p:sp>
      <p:sp>
        <p:nvSpPr>
          <p:cNvPr id="17411" name="Rectangle 2"/>
          <p:cNvSpPr>
            <a:spLocks noChangeArrowheads="1"/>
          </p:cNvSpPr>
          <p:nvPr/>
        </p:nvSpPr>
        <p:spPr bwMode="auto">
          <a:xfrm>
            <a:off x="76200" y="990600"/>
            <a:ext cx="4572000" cy="1677988"/>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Public Works Admin (PWA) hired 2 million to build airports, dams, schools, hospitals, parks  </a:t>
            </a:r>
          </a:p>
        </p:txBody>
      </p:sp>
      <p:pic>
        <p:nvPicPr>
          <p:cNvPr id="17412" name="Picture 2" descr="http://docs.fdrlibrary.marist.edu/images/photodb/27-0740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213" y="990600"/>
            <a:ext cx="43195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http://docs.fdrlibrary.marist.edu/images/photodb/27-0901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792413"/>
            <a:ext cx="4592638"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http://img87.imageshack.us/img87/6425/anatolijskurichin001193wm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8213" y="3690938"/>
            <a:ext cx="4319587"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228600" y="152400"/>
            <a:ext cx="8610600" cy="1274763"/>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New Deal created long-term reforms </a:t>
            </a:r>
            <a:br>
              <a:rPr lang="en-US" altLang="en-US" sz="3200">
                <a:latin typeface="Calibri" charset="0"/>
                <a:ea typeface="Calibri" charset="0"/>
                <a:cs typeface="Calibri" charset="0"/>
              </a:rPr>
            </a:br>
            <a:r>
              <a:rPr lang="en-US" altLang="en-US" sz="3200">
                <a:latin typeface="Calibri" charset="0"/>
                <a:ea typeface="Calibri" charset="0"/>
                <a:cs typeface="Calibri" charset="0"/>
              </a:rPr>
              <a:t>to address weaknesses in the American economy and address the causes of the Great Depression</a:t>
            </a:r>
          </a:p>
        </p:txBody>
      </p:sp>
      <p:sp>
        <p:nvSpPr>
          <p:cNvPr id="2" name="Rectangle 1"/>
          <p:cNvSpPr/>
          <p:nvPr/>
        </p:nvSpPr>
        <p:spPr>
          <a:xfrm>
            <a:off x="209550" y="1600200"/>
            <a:ext cx="7258050" cy="1274763"/>
          </a:xfrm>
          <a:prstGeom prst="rect">
            <a:avLst/>
          </a:prstGeom>
          <a:solidFill>
            <a:schemeClr val="accent1">
              <a:lumMod val="20000"/>
              <a:lumOff val="80000"/>
            </a:schemeClr>
          </a:solidFill>
          <a:ln>
            <a:solidFill>
              <a:schemeClr val="tx1"/>
            </a:solidFill>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Securities and Exchange Commission (SEC) was created to regulate the stock market and prevent another crash</a:t>
            </a:r>
          </a:p>
        </p:txBody>
      </p:sp>
      <p:pic>
        <p:nvPicPr>
          <p:cNvPr id="18436" name="Picture 10" descr="https://lh3.googleusercontent.com/-EkHSTKDYLTw/UNkPTo43a0I/AAAAAAAABUA/JNfEMsM2okY/s600/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3046413"/>
            <a:ext cx="558165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us-securities-and-exchange-commi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238500"/>
            <a:ext cx="352901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228600" y="152400"/>
            <a:ext cx="8610600" cy="1274763"/>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New Deal created long-term reforms </a:t>
            </a:r>
            <a:br>
              <a:rPr lang="en-US" altLang="en-US" sz="3200">
                <a:latin typeface="Calibri" charset="0"/>
                <a:ea typeface="Calibri" charset="0"/>
                <a:cs typeface="Calibri" charset="0"/>
              </a:rPr>
            </a:br>
            <a:r>
              <a:rPr lang="en-US" altLang="en-US" sz="3200">
                <a:latin typeface="Calibri" charset="0"/>
                <a:ea typeface="Calibri" charset="0"/>
                <a:cs typeface="Calibri" charset="0"/>
              </a:rPr>
              <a:t>to address weaknesses in the American economy and address the causes of the Great Depression</a:t>
            </a:r>
          </a:p>
        </p:txBody>
      </p:sp>
      <p:pic>
        <p:nvPicPr>
          <p:cNvPr id="19459" name="Picture 14" descr="http://www.ritholtz.com/blog/wp-content/uploads/2013/01/dow-job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600200"/>
            <a:ext cx="875665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228600" y="152400"/>
            <a:ext cx="8610600" cy="1274763"/>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New Deal created long-term reforms </a:t>
            </a:r>
            <a:br>
              <a:rPr lang="en-US" altLang="en-US" sz="3200">
                <a:latin typeface="Calibri" charset="0"/>
                <a:ea typeface="Calibri" charset="0"/>
                <a:cs typeface="Calibri" charset="0"/>
              </a:rPr>
            </a:br>
            <a:r>
              <a:rPr lang="en-US" altLang="en-US" sz="3200">
                <a:latin typeface="Calibri" charset="0"/>
                <a:ea typeface="Calibri" charset="0"/>
                <a:cs typeface="Calibri" charset="0"/>
              </a:rPr>
              <a:t>to address weaknesses in the American economy and address the causes of the Great Depression</a:t>
            </a:r>
          </a:p>
        </p:txBody>
      </p:sp>
      <p:sp>
        <p:nvSpPr>
          <p:cNvPr id="20483" name="Rectangle 1"/>
          <p:cNvSpPr>
            <a:spLocks noChangeArrowheads="1"/>
          </p:cNvSpPr>
          <p:nvPr/>
        </p:nvSpPr>
        <p:spPr bwMode="auto">
          <a:xfrm>
            <a:off x="2362200" y="1524000"/>
            <a:ext cx="6648450" cy="1627188"/>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Federal Deposit Insurance Corporation (FDIC) was created to guarantee customer bank accounts and restore public confidence in banks</a:t>
            </a:r>
          </a:p>
        </p:txBody>
      </p:sp>
      <p:sp>
        <p:nvSpPr>
          <p:cNvPr id="20484" name="Rectangle 7"/>
          <p:cNvSpPr>
            <a:spLocks noChangeArrowheads="1"/>
          </p:cNvSpPr>
          <p:nvPr/>
        </p:nvSpPr>
        <p:spPr bwMode="auto">
          <a:xfrm>
            <a:off x="6724650" y="3276600"/>
            <a:ext cx="2286000" cy="2455863"/>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government insures up to $250,000 in each bank account</a:t>
            </a:r>
            <a:endParaRPr lang="en-US" altLang="en-US" sz="3200"/>
          </a:p>
        </p:txBody>
      </p:sp>
      <p:pic>
        <p:nvPicPr>
          <p:cNvPr id="54276" name="Picture 4" descr="http://www.usavingsbank.com/images/Large%20FD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29000"/>
            <a:ext cx="66008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economer.files.wordpress.com/2010/03/fdic_0316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51188"/>
            <a:ext cx="649605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nodeType="withEffect">
                                  <p:stCondLst>
                                    <p:cond delay="0"/>
                                  </p:stCondLst>
                                  <p:childTnLst>
                                    <p:animEffect transition="out" filter="fade">
                                      <p:cBhvr>
                                        <p:cTn id="9" dur="500"/>
                                        <p:tgtEl>
                                          <p:spTgt spid="54276"/>
                                        </p:tgtEl>
                                      </p:cBhvr>
                                    </p:animEffect>
                                    <p:set>
                                      <p:cBhvr>
                                        <p:cTn id="10" dur="1" fill="hold">
                                          <p:stCondLst>
                                            <p:cond delay="499"/>
                                          </p:stCondLst>
                                        </p:cTn>
                                        <p:tgtEl>
                                          <p:spTgt spid="542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228600" y="152400"/>
            <a:ext cx="8610600" cy="1274763"/>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New Deal created long-term reforms </a:t>
            </a:r>
            <a:br>
              <a:rPr lang="en-US" altLang="en-US" sz="3200">
                <a:latin typeface="Calibri" charset="0"/>
                <a:ea typeface="Calibri" charset="0"/>
                <a:cs typeface="Calibri" charset="0"/>
              </a:rPr>
            </a:br>
            <a:r>
              <a:rPr lang="en-US" altLang="en-US" sz="3200">
                <a:latin typeface="Calibri" charset="0"/>
                <a:ea typeface="Calibri" charset="0"/>
                <a:cs typeface="Calibri" charset="0"/>
              </a:rPr>
              <a:t>to address weaknesses in the American economy and address the causes of the Great Depression</a:t>
            </a:r>
          </a:p>
        </p:txBody>
      </p:sp>
      <p:pic>
        <p:nvPicPr>
          <p:cNvPr id="9" name="Picture 7" descr="t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828800"/>
            <a:ext cx="396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10"/>
          <p:cNvSpPr>
            <a:spLocks noChangeArrowheads="1"/>
          </p:cNvSpPr>
          <p:nvPr/>
        </p:nvSpPr>
        <p:spPr bwMode="auto">
          <a:xfrm>
            <a:off x="247650" y="1600200"/>
            <a:ext cx="4857750" cy="1646238"/>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Tennessee Valley Authority (TVA) was created to bring electricity to the South and create jobs</a:t>
            </a:r>
          </a:p>
        </p:txBody>
      </p:sp>
      <p:pic>
        <p:nvPicPr>
          <p:cNvPr id="13" name="Picture 7" descr="w5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3352800"/>
            <a:ext cx="5076825"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5219700" y="1601788"/>
            <a:ext cx="3619500" cy="2465387"/>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TVA built hydroelectric power plants in seven Southern states providing issued</a:t>
            </a:r>
            <a:br>
              <a:rPr lang="en-US" altLang="en-US" sz="3200">
                <a:latin typeface="Calibri" charset="0"/>
                <a:ea typeface="Calibri" charset="0"/>
                <a:cs typeface="Calibri" charset="0"/>
              </a:rPr>
            </a:br>
            <a:r>
              <a:rPr lang="en-US" altLang="en-US" sz="3200">
                <a:latin typeface="Calibri" charset="0"/>
                <a:ea typeface="Calibri" charset="0"/>
                <a:cs typeface="Calibri" charset="0"/>
              </a:rPr>
              <a:t>cheap power</a:t>
            </a:r>
          </a:p>
        </p:txBody>
      </p:sp>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3352800"/>
            <a:ext cx="49149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Picture 2" descr="https://encrypted-tbn1.gstatic.com/images?q=tbn:ANd9GcScj2aeJIW2FmPgZk935anc9FXHTKzQZQlWxKafUlqL1FYvzni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0650" y="4213225"/>
            <a:ext cx="379095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56322"/>
                                        </p:tgtEl>
                                        <p:attrNameLst>
                                          <p:attrName>style.visibility</p:attrName>
                                        </p:attrNameLst>
                                      </p:cBhvr>
                                      <p:to>
                                        <p:strVal val="visible"/>
                                      </p:to>
                                    </p:set>
                                    <p:animEffect transition="in" filter="fade">
                                      <p:cBhvr>
                                        <p:cTn id="16" dur="500"/>
                                        <p:tgtEl>
                                          <p:spTgt spid="563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152400" y="152400"/>
            <a:ext cx="8763000" cy="822325"/>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dirty="0">
                <a:latin typeface="Calibri" charset="0"/>
                <a:ea typeface="Calibri" charset="0"/>
                <a:cs typeface="Calibri" charset="0"/>
              </a:rPr>
              <a:t>From 1929 to 1932, President Hoover was </a:t>
            </a:r>
            <a:r>
              <a:rPr lang="en-US" altLang="en-US" sz="3200" dirty="0" smtClean="0">
                <a:latin typeface="Calibri" charset="0"/>
                <a:ea typeface="Calibri" charset="0"/>
                <a:cs typeface="Calibri" charset="0"/>
              </a:rPr>
              <a:t>criticized </a:t>
            </a:r>
            <a:r>
              <a:rPr lang="en-US" altLang="en-US" sz="3200" dirty="0">
                <a:latin typeface="Calibri" charset="0"/>
                <a:ea typeface="Calibri" charset="0"/>
                <a:cs typeface="Calibri" charset="0"/>
              </a:rPr>
              <a:t>for not doing more to end the depression</a:t>
            </a:r>
          </a:p>
        </p:txBody>
      </p:sp>
      <p:sp>
        <p:nvSpPr>
          <p:cNvPr id="4099" name="Rectangle 4"/>
          <p:cNvSpPr>
            <a:spLocks noChangeArrowheads="1"/>
          </p:cNvSpPr>
          <p:nvPr/>
        </p:nvSpPr>
        <p:spPr bwMode="auto">
          <a:xfrm>
            <a:off x="152400" y="1219200"/>
            <a:ext cx="4191000" cy="1609725"/>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Tens of thousands </a:t>
            </a:r>
            <a:br>
              <a:rPr lang="en-US" altLang="en-US" sz="3200">
                <a:latin typeface="Calibri" charset="0"/>
                <a:ea typeface="Calibri" charset="0"/>
                <a:cs typeface="Calibri" charset="0"/>
              </a:rPr>
            </a:br>
            <a:r>
              <a:rPr lang="en-US" altLang="en-US" sz="3200">
                <a:latin typeface="Calibri" charset="0"/>
                <a:ea typeface="Calibri" charset="0"/>
                <a:cs typeface="Calibri" charset="0"/>
              </a:rPr>
              <a:t>of businesses failed </a:t>
            </a:r>
            <a:br>
              <a:rPr lang="en-US" altLang="en-US" sz="3200">
                <a:latin typeface="Calibri" charset="0"/>
                <a:ea typeface="Calibri" charset="0"/>
                <a:cs typeface="Calibri" charset="0"/>
              </a:rPr>
            </a:br>
            <a:r>
              <a:rPr lang="en-US" altLang="en-US" sz="3200">
                <a:latin typeface="Calibri" charset="0"/>
                <a:ea typeface="Calibri" charset="0"/>
                <a:cs typeface="Calibri" charset="0"/>
              </a:rPr>
              <a:t>and unemployment rose to 25%</a:t>
            </a:r>
          </a:p>
        </p:txBody>
      </p:sp>
      <p:pic>
        <p:nvPicPr>
          <p:cNvPr id="4100" name="Picture 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1082675"/>
            <a:ext cx="44577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6"/>
          <p:cNvSpPr>
            <a:spLocks noChangeArrowheads="1"/>
          </p:cNvSpPr>
          <p:nvPr/>
        </p:nvSpPr>
        <p:spPr bwMode="auto">
          <a:xfrm>
            <a:off x="152400" y="3021013"/>
            <a:ext cx="4191000" cy="889000"/>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American banking system collapsed </a:t>
            </a:r>
          </a:p>
        </p:txBody>
      </p:sp>
      <p:sp>
        <p:nvSpPr>
          <p:cNvPr id="4102" name="Rectangle 7"/>
          <p:cNvSpPr>
            <a:spLocks noChangeArrowheads="1"/>
          </p:cNvSpPr>
          <p:nvPr/>
        </p:nvSpPr>
        <p:spPr bwMode="auto">
          <a:xfrm>
            <a:off x="152400" y="4164013"/>
            <a:ext cx="4191000" cy="2413000"/>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dirty="0">
                <a:latin typeface="Calibri" charset="0"/>
                <a:ea typeface="Calibri" charset="0"/>
                <a:cs typeface="Calibri" charset="0"/>
              </a:rPr>
              <a:t>Hoover initially relied on rugged individualism but offered relief checks and job programs, </a:t>
            </a:r>
            <a:br>
              <a:rPr lang="en-US" altLang="en-US" sz="3200" dirty="0">
                <a:latin typeface="Calibri" charset="0"/>
                <a:ea typeface="Calibri" charset="0"/>
                <a:cs typeface="Calibri" charset="0"/>
              </a:rPr>
            </a:br>
            <a:r>
              <a:rPr lang="en-US" altLang="en-US" sz="3200" dirty="0">
                <a:latin typeface="Calibri" charset="0"/>
                <a:ea typeface="Calibri" charset="0"/>
                <a:cs typeface="Calibri" charset="0"/>
              </a:rPr>
              <a:t>but it was seen as </a:t>
            </a:r>
            <a:br>
              <a:rPr lang="en-US" altLang="en-US" sz="3200" dirty="0">
                <a:latin typeface="Calibri" charset="0"/>
                <a:ea typeface="Calibri" charset="0"/>
                <a:cs typeface="Calibri" charset="0"/>
              </a:rPr>
            </a:br>
            <a:r>
              <a:rPr lang="en-US" altLang="en-US" sz="3200" dirty="0">
                <a:latin typeface="Calibri" charset="0"/>
                <a:ea typeface="Calibri" charset="0"/>
                <a:cs typeface="Calibri" charset="0"/>
              </a:rPr>
              <a:t>too little, too late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228600" y="76200"/>
            <a:ext cx="8610600" cy="841375"/>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New Deal programs tried to recover the </a:t>
            </a:r>
            <a:br>
              <a:rPr lang="en-US" altLang="en-US" sz="3200">
                <a:latin typeface="Calibri" charset="0"/>
                <a:ea typeface="Calibri" charset="0"/>
                <a:cs typeface="Calibri" charset="0"/>
              </a:rPr>
            </a:br>
            <a:r>
              <a:rPr lang="en-US" altLang="en-US" sz="3200">
                <a:latin typeface="Calibri" charset="0"/>
                <a:ea typeface="Calibri" charset="0"/>
                <a:cs typeface="Calibri" charset="0"/>
              </a:rPr>
              <a:t>economy by stimulating industry and farming</a:t>
            </a:r>
          </a:p>
        </p:txBody>
      </p:sp>
      <p:pic>
        <p:nvPicPr>
          <p:cNvPr id="22531" name="Picture 5" descr="w5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819400"/>
            <a:ext cx="4129088"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7"/>
          <p:cNvSpPr>
            <a:spLocks noChangeArrowheads="1"/>
          </p:cNvSpPr>
          <p:nvPr/>
        </p:nvSpPr>
        <p:spPr bwMode="auto">
          <a:xfrm>
            <a:off x="4495800" y="1066800"/>
            <a:ext cx="4533900" cy="1627188"/>
          </a:xfrm>
          <a:prstGeom prst="rect">
            <a:avLst/>
          </a:prstGeom>
          <a:solidFill>
            <a:srgbClr val="FFFFCC"/>
          </a:solidFill>
          <a:ln w="9525">
            <a:solidFill>
              <a:schemeClr val="tx1"/>
            </a:solidFill>
            <a:miter lim="800000"/>
            <a:headEnd/>
            <a:tailEnd/>
          </a:ln>
        </p:spPr>
        <p:txBody>
          <a:bodyPr>
            <a:spAutoFit/>
          </a:bodyPr>
          <a:lstStyle>
            <a:lvl1pPr marL="342900" indent="-342900">
              <a:defRPr>
                <a:solidFill>
                  <a:schemeClr val="tx1"/>
                </a:solidFill>
                <a:latin typeface="Times New Roman" charset="0"/>
              </a:defRPr>
            </a:lvl1pPr>
            <a:lvl2pPr>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marL="0" lvl="1" algn="ctr">
              <a:lnSpc>
                <a:spcPct val="80000"/>
              </a:lnSpc>
            </a:pPr>
            <a:r>
              <a:rPr lang="en-US" altLang="en-US" sz="3200">
                <a:latin typeface="Calibri" charset="0"/>
                <a:ea typeface="Calibri" charset="0"/>
                <a:cs typeface="Calibri" charset="0"/>
              </a:rPr>
              <a:t>The AAA paid farmers not to produce; The gov’t hoped to increase crop prices by reducing supply </a:t>
            </a:r>
          </a:p>
        </p:txBody>
      </p:sp>
      <p:sp>
        <p:nvSpPr>
          <p:cNvPr id="22533" name="Rectangle 1"/>
          <p:cNvSpPr>
            <a:spLocks noChangeArrowheads="1"/>
          </p:cNvSpPr>
          <p:nvPr/>
        </p:nvSpPr>
        <p:spPr bwMode="auto">
          <a:xfrm>
            <a:off x="152400" y="1066800"/>
            <a:ext cx="4191000" cy="1627188"/>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Agricultural Adjustment Act (AAA) was created </a:t>
            </a:r>
            <a:br>
              <a:rPr lang="en-US" altLang="en-US" sz="3200">
                <a:latin typeface="Calibri" charset="0"/>
                <a:ea typeface="Calibri" charset="0"/>
                <a:cs typeface="Calibri" charset="0"/>
              </a:rPr>
            </a:br>
            <a:r>
              <a:rPr lang="en-US" altLang="en-US" sz="3200">
                <a:latin typeface="Calibri" charset="0"/>
                <a:ea typeface="Calibri" charset="0"/>
                <a:cs typeface="Calibri" charset="0"/>
              </a:rPr>
              <a:t>to help farmers and stimulate agriculture </a:t>
            </a:r>
          </a:p>
        </p:txBody>
      </p:sp>
      <p:pic>
        <p:nvPicPr>
          <p:cNvPr id="9" name="Picture 6" descr="water1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2819400"/>
            <a:ext cx="4705350"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 name="Rectangle 9"/>
          <p:cNvSpPr>
            <a:spLocks noChangeArrowheads="1"/>
          </p:cNvSpPr>
          <p:nvPr/>
        </p:nvSpPr>
        <p:spPr bwMode="auto">
          <a:xfrm>
            <a:off x="152400" y="2868613"/>
            <a:ext cx="4533900" cy="1668462"/>
          </a:xfrm>
          <a:prstGeom prst="rect">
            <a:avLst/>
          </a:prstGeom>
          <a:solidFill>
            <a:srgbClr val="FFCCCC"/>
          </a:solidFill>
          <a:ln w="9525">
            <a:solidFill>
              <a:schemeClr val="tx1"/>
            </a:solidFill>
            <a:miter lim="800000"/>
            <a:headEnd/>
            <a:tailEnd/>
          </a:ln>
        </p:spPr>
        <p:txBody>
          <a:bodyPr>
            <a:spAutoFit/>
          </a:bodyPr>
          <a:lstStyle>
            <a:lvl1pPr marL="342900" indent="-342900">
              <a:defRPr>
                <a:solidFill>
                  <a:schemeClr val="tx1"/>
                </a:solidFill>
                <a:latin typeface="Times New Roman" charset="0"/>
              </a:defRPr>
            </a:lvl1pPr>
            <a:lvl2pPr>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marL="0" lvl="1" algn="ctr">
              <a:lnSpc>
                <a:spcPct val="80000"/>
              </a:lnSpc>
            </a:pPr>
            <a:r>
              <a:rPr lang="en-US" altLang="en-US" sz="3200">
                <a:latin typeface="Calibri" charset="0"/>
                <a:ea typeface="Calibri" charset="0"/>
                <a:cs typeface="Calibri" charset="0"/>
              </a:rPr>
              <a:t>The AAA helped farmers, but they never made enough money to stimulate the economy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28600" y="76200"/>
            <a:ext cx="8610600" cy="841375"/>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New Deal programs tried to recover the </a:t>
            </a:r>
            <a:br>
              <a:rPr lang="en-US" altLang="en-US" sz="3200">
                <a:latin typeface="Calibri" charset="0"/>
                <a:ea typeface="Calibri" charset="0"/>
                <a:cs typeface="Calibri" charset="0"/>
              </a:rPr>
            </a:br>
            <a:r>
              <a:rPr lang="en-US" altLang="en-US" sz="3200">
                <a:latin typeface="Calibri" charset="0"/>
                <a:ea typeface="Calibri" charset="0"/>
                <a:cs typeface="Calibri" charset="0"/>
              </a:rPr>
              <a:t>economy by stimulating industry and farming</a:t>
            </a:r>
          </a:p>
        </p:txBody>
      </p:sp>
      <p:sp>
        <p:nvSpPr>
          <p:cNvPr id="2" name="Rectangle 1"/>
          <p:cNvSpPr/>
          <p:nvPr/>
        </p:nvSpPr>
        <p:spPr>
          <a:xfrm>
            <a:off x="152400" y="1143000"/>
            <a:ext cx="4191000" cy="1646238"/>
          </a:xfrm>
          <a:prstGeom prst="rect">
            <a:avLst/>
          </a:prstGeom>
          <a:solidFill>
            <a:schemeClr val="accent1">
              <a:lumMod val="20000"/>
              <a:lumOff val="80000"/>
            </a:schemeClr>
          </a:solidFill>
          <a:ln>
            <a:solidFill>
              <a:schemeClr val="tx1"/>
            </a:solidFill>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The National Recovery Administration (NRA) was created to stimulate industry </a:t>
            </a:r>
          </a:p>
        </p:txBody>
      </p:sp>
      <p:sp>
        <p:nvSpPr>
          <p:cNvPr id="11" name="Rectangle 10"/>
          <p:cNvSpPr>
            <a:spLocks noChangeArrowheads="1"/>
          </p:cNvSpPr>
          <p:nvPr/>
        </p:nvSpPr>
        <p:spPr bwMode="auto">
          <a:xfrm>
            <a:off x="152400" y="2971800"/>
            <a:ext cx="4191000" cy="1627188"/>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NRA tried to set fair wages and hours for workers and minimum prices for products</a:t>
            </a:r>
          </a:p>
        </p:txBody>
      </p:sp>
      <p:sp>
        <p:nvSpPr>
          <p:cNvPr id="12" name="Rectangle 11"/>
          <p:cNvSpPr>
            <a:spLocks noChangeArrowheads="1"/>
          </p:cNvSpPr>
          <p:nvPr/>
        </p:nvSpPr>
        <p:spPr bwMode="auto">
          <a:xfrm>
            <a:off x="152400" y="4800600"/>
            <a:ext cx="4191000" cy="1677988"/>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NRA failed to </a:t>
            </a:r>
            <a:br>
              <a:rPr lang="en-US" altLang="en-US" sz="3200">
                <a:latin typeface="Calibri" charset="0"/>
                <a:ea typeface="Calibri" charset="0"/>
                <a:cs typeface="Calibri" charset="0"/>
              </a:rPr>
            </a:br>
            <a:r>
              <a:rPr lang="en-US" altLang="en-US" sz="3200">
                <a:latin typeface="Calibri" charset="0"/>
                <a:ea typeface="Calibri" charset="0"/>
                <a:cs typeface="Calibri" charset="0"/>
              </a:rPr>
              <a:t>create fair competition, stimulate industry, or  end the depression </a:t>
            </a:r>
          </a:p>
        </p:txBody>
      </p:sp>
      <p:pic>
        <p:nvPicPr>
          <p:cNvPr id="14" name="Picture 4" descr="http://rlv.zcache.com/1933_fdrs_national_recovery_act_posters-r3e677a583e474823a9362645ae9e3d62_80c3s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1131888"/>
            <a:ext cx="44577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http://www.wwnorton.com/college/history/archive/resources/images/ch28_06.gif"/>
          <p:cNvPicPr>
            <a:picLocks noChangeAspect="1" noChangeArrowheads="1"/>
          </p:cNvPicPr>
          <p:nvPr/>
        </p:nvPicPr>
        <p:blipFill>
          <a:blip r:embed="rId3">
            <a:extLst>
              <a:ext uri="{28A0092B-C50C-407E-A947-70E740481C1C}">
                <a14:useLocalDpi xmlns:a14="http://schemas.microsoft.com/office/drawing/2010/main" val="0"/>
              </a:ext>
            </a:extLst>
          </a:blip>
          <a:srcRect l="11665" r="9814"/>
          <a:stretch>
            <a:fillRect/>
          </a:stretch>
        </p:blipFill>
        <p:spPr bwMode="auto">
          <a:xfrm>
            <a:off x="4495800" y="1066800"/>
            <a:ext cx="4535488"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NRA (54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505200"/>
            <a:ext cx="4548188"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5" descr="DIVI723356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01"/>
          <a:stretch>
            <a:fillRect/>
          </a:stretch>
        </p:blipFill>
        <p:spPr>
          <a:xfrm>
            <a:off x="152400" y="1936750"/>
            <a:ext cx="8912225" cy="4845050"/>
          </a:xfrm>
          <a:noFill/>
          <a:extLst>
            <a:ext uri="{91240B29-F687-4F45-9708-019B960494DF}">
              <a14:hiddenLine xmlns:a14="http://schemas.microsoft.com/office/drawing/2010/main" w="38100">
                <a:solidFill>
                  <a:srgbClr val="000000"/>
                </a:solidFill>
                <a:miter lim="800000"/>
                <a:headEnd/>
                <a:tailEnd/>
              </a14:hiddenLine>
            </a:ext>
          </a:extLst>
        </p:spPr>
      </p:pic>
      <p:sp>
        <p:nvSpPr>
          <p:cNvPr id="24579" name="Isosceles Triangle 5"/>
          <p:cNvSpPr>
            <a:spLocks noChangeArrowheads="1"/>
          </p:cNvSpPr>
          <p:nvPr/>
        </p:nvSpPr>
        <p:spPr bwMode="auto">
          <a:xfrm rot="10800000">
            <a:off x="3733800" y="2779713"/>
            <a:ext cx="2133600" cy="1219200"/>
          </a:xfrm>
          <a:prstGeom prst="triangle">
            <a:avLst>
              <a:gd name="adj" fmla="val 50000"/>
            </a:avLst>
          </a:prstGeom>
          <a:solidFill>
            <a:schemeClr val="bg1"/>
          </a:solidFill>
          <a:ln w="9525">
            <a:solidFill>
              <a:schemeClr val="bg1"/>
            </a:solidFill>
            <a:round/>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4580" name="Isosceles Triangle 6"/>
          <p:cNvSpPr>
            <a:spLocks noChangeArrowheads="1"/>
          </p:cNvSpPr>
          <p:nvPr/>
        </p:nvSpPr>
        <p:spPr bwMode="auto">
          <a:xfrm rot="10800000">
            <a:off x="4876800" y="2093913"/>
            <a:ext cx="3505200" cy="15240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4581" name="Isosceles Triangle 7"/>
          <p:cNvSpPr>
            <a:spLocks noChangeArrowheads="1"/>
          </p:cNvSpPr>
          <p:nvPr/>
        </p:nvSpPr>
        <p:spPr bwMode="auto">
          <a:xfrm rot="-5400000">
            <a:off x="7260431" y="4934744"/>
            <a:ext cx="2395538" cy="12192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4582" name="Isosceles Triangle 8"/>
          <p:cNvSpPr>
            <a:spLocks noChangeArrowheads="1"/>
          </p:cNvSpPr>
          <p:nvPr/>
        </p:nvSpPr>
        <p:spPr bwMode="auto">
          <a:xfrm rot="-10384484">
            <a:off x="7164388" y="4376738"/>
            <a:ext cx="1671637" cy="13938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4583" name="Isosceles Triangle 9"/>
          <p:cNvSpPr>
            <a:spLocks noChangeArrowheads="1"/>
          </p:cNvSpPr>
          <p:nvPr/>
        </p:nvSpPr>
        <p:spPr bwMode="auto">
          <a:xfrm rot="10475408">
            <a:off x="4041775" y="2279650"/>
            <a:ext cx="1670050" cy="1392238"/>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4584" name="Isosceles Triangle 10"/>
          <p:cNvSpPr>
            <a:spLocks noChangeArrowheads="1"/>
          </p:cNvSpPr>
          <p:nvPr/>
        </p:nvSpPr>
        <p:spPr bwMode="auto">
          <a:xfrm rot="318388">
            <a:off x="5029200" y="3541713"/>
            <a:ext cx="1835150" cy="17478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4585" name="Isosceles Triangle 11"/>
          <p:cNvSpPr>
            <a:spLocks noChangeArrowheads="1"/>
          </p:cNvSpPr>
          <p:nvPr/>
        </p:nvSpPr>
        <p:spPr bwMode="auto">
          <a:xfrm rot="-412731">
            <a:off x="5653088" y="3713163"/>
            <a:ext cx="1689100" cy="15573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4586" name="Rectangle 14"/>
          <p:cNvSpPr>
            <a:spLocks noChangeArrowheads="1"/>
          </p:cNvSpPr>
          <p:nvPr/>
        </p:nvSpPr>
        <p:spPr bwMode="auto">
          <a:xfrm>
            <a:off x="152400" y="163513"/>
            <a:ext cx="8837613" cy="1225550"/>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From 1933 to 1935, FDR’s New Deal programs helped lower unemployment and restored hope, but the Great Depression had not come to an end </a:t>
            </a:r>
          </a:p>
        </p:txBody>
      </p:sp>
      <p:sp>
        <p:nvSpPr>
          <p:cNvPr id="2" name="Right Brace 1"/>
          <p:cNvSpPr>
            <a:spLocks/>
          </p:cNvSpPr>
          <p:nvPr/>
        </p:nvSpPr>
        <p:spPr bwMode="auto">
          <a:xfrm rot="-5400000">
            <a:off x="3405981" y="5433219"/>
            <a:ext cx="465138" cy="1181100"/>
          </a:xfrm>
          <a:prstGeom prst="rightBrace">
            <a:avLst>
              <a:gd name="adj1" fmla="val 37936"/>
              <a:gd name="adj2" fmla="val 50000"/>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5" name="Rectangle 4"/>
          <p:cNvSpPr>
            <a:spLocks noChangeArrowheads="1"/>
          </p:cNvSpPr>
          <p:nvPr/>
        </p:nvSpPr>
        <p:spPr bwMode="auto">
          <a:xfrm>
            <a:off x="2819400" y="1481138"/>
            <a:ext cx="6172200" cy="804862"/>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FDR’s failure to end the depression led to criticism of the New Deal </a:t>
            </a:r>
            <a:endParaRPr lang="en-US" altLang="en-US" sz="3200"/>
          </a:p>
        </p:txBody>
      </p:sp>
      <p:sp>
        <p:nvSpPr>
          <p:cNvPr id="6" name="Rectangle 5"/>
          <p:cNvSpPr>
            <a:spLocks noChangeArrowheads="1"/>
          </p:cNvSpPr>
          <p:nvPr/>
        </p:nvSpPr>
        <p:spPr bwMode="auto">
          <a:xfrm>
            <a:off x="5334000" y="2449513"/>
            <a:ext cx="3657600" cy="1243012"/>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most vocal </a:t>
            </a:r>
            <a:br>
              <a:rPr lang="en-US" altLang="en-US" sz="3200">
                <a:latin typeface="Calibri" charset="0"/>
                <a:ea typeface="Calibri" charset="0"/>
                <a:cs typeface="Calibri" charset="0"/>
              </a:rPr>
            </a:br>
            <a:r>
              <a:rPr lang="en-US" altLang="en-US" sz="3200">
                <a:latin typeface="Calibri" charset="0"/>
                <a:ea typeface="Calibri" charset="0"/>
                <a:cs typeface="Calibri" charset="0"/>
              </a:rPr>
              <a:t>critic was Louisiana Senator Huey Long</a:t>
            </a:r>
          </a:p>
        </p:txBody>
      </p:sp>
      <p:sp>
        <p:nvSpPr>
          <p:cNvPr id="7" name="Rectangle 6"/>
          <p:cNvSpPr>
            <a:spLocks noChangeArrowheads="1"/>
          </p:cNvSpPr>
          <p:nvPr/>
        </p:nvSpPr>
        <p:spPr bwMode="auto">
          <a:xfrm>
            <a:off x="5334000" y="3840163"/>
            <a:ext cx="3656013" cy="2789237"/>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Huey Long’s </a:t>
            </a:r>
            <a:br>
              <a:rPr lang="en-US" altLang="en-US" sz="3200">
                <a:latin typeface="Calibri" charset="0"/>
                <a:ea typeface="Calibri" charset="0"/>
                <a:cs typeface="Calibri" charset="0"/>
              </a:rPr>
            </a:br>
            <a:r>
              <a:rPr lang="en-US" altLang="en-US" sz="3200">
                <a:latin typeface="Calibri" charset="0"/>
                <a:ea typeface="Calibri" charset="0"/>
                <a:cs typeface="Calibri" charset="0"/>
              </a:rPr>
              <a:t>Share the Wealth plan proposed taxing all personal income over $1 million and give each U.S. family $2,500 per year</a:t>
            </a:r>
          </a:p>
        </p:txBody>
      </p:sp>
      <p:sp>
        <p:nvSpPr>
          <p:cNvPr id="21" name="TextBox 20"/>
          <p:cNvSpPr txBox="1">
            <a:spLocks noChangeArrowheads="1"/>
          </p:cNvSpPr>
          <p:nvPr/>
        </p:nvSpPr>
        <p:spPr bwMode="auto">
          <a:xfrm>
            <a:off x="2676525" y="5105400"/>
            <a:ext cx="1895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2800">
                <a:solidFill>
                  <a:srgbClr val="C00000"/>
                </a:solidFill>
                <a:latin typeface="Calibri" charset="0"/>
              </a:rPr>
              <a:t>The “first” </a:t>
            </a:r>
            <a:br>
              <a:rPr lang="en-US" altLang="en-US" sz="2800">
                <a:solidFill>
                  <a:srgbClr val="C00000"/>
                </a:solidFill>
                <a:latin typeface="Calibri" charset="0"/>
              </a:rPr>
            </a:br>
            <a:r>
              <a:rPr lang="en-US" altLang="en-US" sz="2800">
                <a:solidFill>
                  <a:srgbClr val="C00000"/>
                </a:solidFill>
                <a:latin typeface="Calibri" charset="0"/>
              </a:rPr>
              <a:t>New Deal</a:t>
            </a:r>
          </a:p>
        </p:txBody>
      </p:sp>
      <p:pic>
        <p:nvPicPr>
          <p:cNvPr id="22" name="Picture 2" descr="http://hollywoodprogressive.com/wp-content/uploads/2012/02/huey-long-radio.gif"/>
          <p:cNvPicPr>
            <a:picLocks noChangeAspect="1" noChangeArrowheads="1"/>
          </p:cNvPicPr>
          <p:nvPr/>
        </p:nvPicPr>
        <p:blipFill>
          <a:blip r:embed="rId3">
            <a:extLst>
              <a:ext uri="{28A0092B-C50C-407E-A947-70E740481C1C}">
                <a14:useLocalDpi xmlns:a14="http://schemas.microsoft.com/office/drawing/2010/main" val="0"/>
              </a:ext>
            </a:extLst>
          </a:blip>
          <a:srcRect l="7645"/>
          <a:stretch>
            <a:fillRect/>
          </a:stretch>
        </p:blipFill>
        <p:spPr bwMode="auto">
          <a:xfrm>
            <a:off x="152400" y="2449513"/>
            <a:ext cx="5086350"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9218"/>
                                        </p:tgtEl>
                                      </p:cBhvr>
                                    </p:animEffect>
                                    <p:set>
                                      <p:cBhvr>
                                        <p:cTn id="12" dur="1" fill="hold">
                                          <p:stCondLst>
                                            <p:cond delay="499"/>
                                          </p:stCondLst>
                                        </p:cTn>
                                        <p:tgtEl>
                                          <p:spTgt spid="921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4495800" cy="685800"/>
          </a:xfrm>
          <a:extLst>
            <a:ext uri="{91240B29-F687-4F45-9708-019B960494DF}">
              <a14:hiddenLine xmlns:a14="http://schemas.microsoft.com/office/drawing/2010/main" w="12700">
                <a:solidFill>
                  <a:srgbClr val="000000"/>
                </a:solidFill>
                <a:miter lim="800000"/>
                <a:headEnd/>
                <a:tailEnd/>
              </a14:hiddenLine>
            </a:ext>
          </a:extLst>
        </p:spPr>
        <p:txBody>
          <a:bodyPr/>
          <a:lstStyle/>
          <a:p>
            <a:pPr>
              <a:lnSpc>
                <a:spcPct val="80000"/>
              </a:lnSpc>
            </a:pPr>
            <a:r>
              <a:rPr lang="en-US" altLang="en-US" sz="3200">
                <a:solidFill>
                  <a:srgbClr val="C00000"/>
                </a:solidFill>
                <a:latin typeface="Calibri" charset="0"/>
              </a:rPr>
              <a:t>“The Kingfish” Huey Long</a:t>
            </a:r>
          </a:p>
        </p:txBody>
      </p:sp>
      <p:pic>
        <p:nvPicPr>
          <p:cNvPr id="25603" name="Picture 3" descr="huey_long_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25" y="609600"/>
            <a:ext cx="4308475" cy="541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0884" name="AutoShape 4"/>
          <p:cNvSpPr>
            <a:spLocks noChangeArrowheads="1"/>
          </p:cNvSpPr>
          <p:nvPr/>
        </p:nvSpPr>
        <p:spPr bwMode="auto">
          <a:xfrm>
            <a:off x="4495800" y="76200"/>
            <a:ext cx="4495800" cy="5448300"/>
          </a:xfrm>
          <a:prstGeom prst="wedgeRectCallout">
            <a:avLst>
              <a:gd name="adj1" fmla="val -46236"/>
              <a:gd name="adj2" fmla="val -25958"/>
            </a:avLst>
          </a:prstGeom>
          <a:solidFill>
            <a:srgbClr val="FFFF99"/>
          </a:solidFill>
          <a:ln w="127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i="1">
                <a:latin typeface="Calibri" charset="0"/>
              </a:rPr>
              <a:t>“How many men ever </a:t>
            </a:r>
            <a:br>
              <a:rPr lang="en-US" altLang="en-US" sz="3200" i="1">
                <a:latin typeface="Calibri" charset="0"/>
              </a:rPr>
            </a:br>
            <a:r>
              <a:rPr lang="en-US" altLang="en-US" sz="3200" i="1">
                <a:latin typeface="Calibri" charset="0"/>
              </a:rPr>
              <a:t>went to a barbecue and would let one man take off the table what's intended for 9/10</a:t>
            </a:r>
            <a:r>
              <a:rPr lang="en-US" altLang="en-US" sz="3200" i="1" baseline="30000">
                <a:latin typeface="Calibri" charset="0"/>
              </a:rPr>
              <a:t>th</a:t>
            </a:r>
            <a:r>
              <a:rPr lang="en-US" altLang="en-US" sz="3200" i="1">
                <a:latin typeface="Calibri" charset="0"/>
              </a:rPr>
              <a:t> </a:t>
            </a:r>
            <a:br>
              <a:rPr lang="en-US" altLang="en-US" sz="3200" i="1">
                <a:latin typeface="Calibri" charset="0"/>
              </a:rPr>
            </a:br>
            <a:r>
              <a:rPr lang="en-US" altLang="en-US" sz="3200" i="1">
                <a:latin typeface="Calibri" charset="0"/>
              </a:rPr>
              <a:t>of the people to eat? </a:t>
            </a:r>
            <a:br>
              <a:rPr lang="en-US" altLang="en-US" sz="3200" i="1">
                <a:latin typeface="Calibri" charset="0"/>
              </a:rPr>
            </a:br>
            <a:endParaRPr lang="en-US" altLang="en-US" sz="1600" i="1">
              <a:latin typeface="Calibri" charset="0"/>
            </a:endParaRPr>
          </a:p>
          <a:p>
            <a:pPr algn="ctr">
              <a:lnSpc>
                <a:spcPct val="80000"/>
              </a:lnSpc>
            </a:pPr>
            <a:r>
              <a:rPr lang="en-US" altLang="en-US" sz="3200" i="1">
                <a:latin typeface="Calibri" charset="0"/>
              </a:rPr>
              <a:t>The only way you'll </a:t>
            </a:r>
            <a:br>
              <a:rPr lang="en-US" altLang="en-US" sz="3200" i="1">
                <a:latin typeface="Calibri" charset="0"/>
              </a:rPr>
            </a:br>
            <a:r>
              <a:rPr lang="en-US" altLang="en-US" sz="3200" i="1">
                <a:latin typeface="Calibri" charset="0"/>
              </a:rPr>
              <a:t>ever be able to feed the balance of the people is to make that man come back and bring back some of that grub that he ain't got no business with!...</a:t>
            </a:r>
          </a:p>
        </p:txBody>
      </p:sp>
      <p:sp>
        <p:nvSpPr>
          <p:cNvPr id="250885" name="AutoShape 5"/>
          <p:cNvSpPr>
            <a:spLocks noChangeArrowheads="1"/>
          </p:cNvSpPr>
          <p:nvPr/>
        </p:nvSpPr>
        <p:spPr bwMode="auto">
          <a:xfrm>
            <a:off x="4495800" y="1981200"/>
            <a:ext cx="4503738" cy="4800600"/>
          </a:xfrm>
          <a:prstGeom prst="wedgeRectCallout">
            <a:avLst>
              <a:gd name="adj1" fmla="val -10014"/>
              <a:gd name="adj2" fmla="val -12185"/>
            </a:avLst>
          </a:prstGeom>
          <a:solidFill>
            <a:srgbClr val="CCFFCC"/>
          </a:solidFill>
          <a:ln w="127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i="1">
                <a:latin typeface="Calibri" charset="0"/>
              </a:rPr>
              <a:t>…Now, how are you </a:t>
            </a:r>
            <a:br>
              <a:rPr lang="en-US" altLang="en-US" sz="3200" i="1">
                <a:latin typeface="Calibri" charset="0"/>
              </a:rPr>
            </a:br>
            <a:r>
              <a:rPr lang="en-US" altLang="en-US" sz="3200" i="1">
                <a:latin typeface="Calibri" charset="0"/>
              </a:rPr>
              <a:t>going to feed the </a:t>
            </a:r>
            <a:br>
              <a:rPr lang="en-US" altLang="en-US" sz="3200" i="1">
                <a:latin typeface="Calibri" charset="0"/>
              </a:rPr>
            </a:br>
            <a:r>
              <a:rPr lang="en-US" altLang="en-US" sz="3200" i="1">
                <a:latin typeface="Calibri" charset="0"/>
              </a:rPr>
              <a:t>balance of the people? </a:t>
            </a:r>
            <a:br>
              <a:rPr lang="en-US" altLang="en-US" sz="3200" i="1">
                <a:latin typeface="Calibri" charset="0"/>
              </a:rPr>
            </a:br>
            <a:endParaRPr lang="en-US" altLang="en-US" sz="1600" i="1">
              <a:latin typeface="Calibri" charset="0"/>
            </a:endParaRPr>
          </a:p>
          <a:p>
            <a:pPr algn="ctr">
              <a:lnSpc>
                <a:spcPct val="80000"/>
              </a:lnSpc>
            </a:pPr>
            <a:r>
              <a:rPr lang="en-US" altLang="en-US" sz="3200" i="1">
                <a:latin typeface="Calibri" charset="0"/>
              </a:rPr>
              <a:t>What's Morgan and Baruch and Rockefeller and Mellon going to do with all that grub? </a:t>
            </a:r>
            <a:br>
              <a:rPr lang="en-US" altLang="en-US" sz="3200" i="1">
                <a:latin typeface="Calibri" charset="0"/>
              </a:rPr>
            </a:br>
            <a:endParaRPr lang="en-US" altLang="en-US" sz="1600" i="1">
              <a:latin typeface="Calibri" charset="0"/>
            </a:endParaRPr>
          </a:p>
          <a:p>
            <a:pPr algn="ctr">
              <a:lnSpc>
                <a:spcPct val="80000"/>
              </a:lnSpc>
            </a:pPr>
            <a:r>
              <a:rPr lang="en-US" altLang="en-US" sz="3200" i="1">
                <a:latin typeface="Calibri" charset="0"/>
              </a:rPr>
              <a:t>They can't eat it, </a:t>
            </a:r>
            <a:br>
              <a:rPr lang="en-US" altLang="en-US" sz="3200" i="1">
                <a:latin typeface="Calibri" charset="0"/>
              </a:rPr>
            </a:br>
            <a:r>
              <a:rPr lang="en-US" altLang="en-US" sz="3200" i="1">
                <a:latin typeface="Calibri" charset="0"/>
              </a:rPr>
              <a:t>they can't wear the clothes, they can't </a:t>
            </a:r>
            <a:br>
              <a:rPr lang="en-US" altLang="en-US" sz="3200" i="1">
                <a:latin typeface="Calibri" charset="0"/>
              </a:rPr>
            </a:br>
            <a:r>
              <a:rPr lang="en-US" altLang="en-US" sz="3200" i="1">
                <a:latin typeface="Calibri" charset="0"/>
              </a:rPr>
              <a:t>live in the houses…</a:t>
            </a:r>
          </a:p>
        </p:txBody>
      </p:sp>
      <p:sp>
        <p:nvSpPr>
          <p:cNvPr id="250886" name="AutoShape 6"/>
          <p:cNvSpPr>
            <a:spLocks noChangeArrowheads="1"/>
          </p:cNvSpPr>
          <p:nvPr/>
        </p:nvSpPr>
        <p:spPr bwMode="auto">
          <a:xfrm>
            <a:off x="4495800" y="76200"/>
            <a:ext cx="4495800" cy="3619500"/>
          </a:xfrm>
          <a:prstGeom prst="wedgeRectCallout">
            <a:avLst>
              <a:gd name="adj1" fmla="val -21940"/>
              <a:gd name="adj2" fmla="val 3074"/>
            </a:avLst>
          </a:prstGeom>
          <a:solidFill>
            <a:srgbClr val="FFCCFF"/>
          </a:solidFill>
          <a:ln w="127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i="1">
                <a:latin typeface="Calibri" charset="0"/>
              </a:rPr>
              <a:t>…But when they've got everything on God's loving earth that they can eat and they can wear and they can live in, and all that their children can live in and wear and eat, and all of their children's children can use,…</a:t>
            </a:r>
          </a:p>
        </p:txBody>
      </p:sp>
      <p:sp>
        <p:nvSpPr>
          <p:cNvPr id="250891" name="AutoShape 11"/>
          <p:cNvSpPr>
            <a:spLocks noChangeArrowheads="1"/>
          </p:cNvSpPr>
          <p:nvPr/>
        </p:nvSpPr>
        <p:spPr bwMode="auto">
          <a:xfrm>
            <a:off x="4503738" y="2438400"/>
            <a:ext cx="4495800" cy="4343400"/>
          </a:xfrm>
          <a:prstGeom prst="wedgeRectCallout">
            <a:avLst>
              <a:gd name="adj1" fmla="val -11111"/>
              <a:gd name="adj2" fmla="val 65"/>
            </a:avLst>
          </a:prstGeom>
          <a:solidFill>
            <a:srgbClr val="CCECFF"/>
          </a:solidFill>
          <a:ln w="127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i="1">
                <a:latin typeface="Calibri" charset="0"/>
              </a:rPr>
              <a:t>…then we've got to call Mr. Morgan, Mr. Mellon, and Mr. Rockefeller back and say: “Come back here, put that stuff back on this table here that you took away from here that you don't need. Leave something else </a:t>
            </a:r>
            <a:br>
              <a:rPr lang="en-US" altLang="en-US" sz="3200" i="1">
                <a:latin typeface="Calibri" charset="0"/>
              </a:rPr>
            </a:br>
            <a:r>
              <a:rPr lang="en-US" altLang="en-US" sz="3200" i="1">
                <a:latin typeface="Calibri" charset="0"/>
              </a:rPr>
              <a:t>for the American people to consume.” </a:t>
            </a:r>
          </a:p>
        </p:txBody>
      </p:sp>
      <p:sp>
        <p:nvSpPr>
          <p:cNvPr id="250892" name="AutoShape 12"/>
          <p:cNvSpPr>
            <a:spLocks noChangeArrowheads="1"/>
          </p:cNvSpPr>
          <p:nvPr/>
        </p:nvSpPr>
        <p:spPr bwMode="auto">
          <a:xfrm>
            <a:off x="304800" y="5227638"/>
            <a:ext cx="3927475" cy="1554162"/>
          </a:xfrm>
          <a:prstGeom prst="wedgeRectCallout">
            <a:avLst>
              <a:gd name="adj1" fmla="val 4315"/>
              <a:gd name="adj2" fmla="val 6310"/>
            </a:avLst>
          </a:prstGeom>
          <a:solidFill>
            <a:srgbClr val="CCCCFF"/>
          </a:solidFill>
          <a:ln w="127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rPr>
              <a:t>Huey Long threatened to run as a 3</a:t>
            </a:r>
            <a:r>
              <a:rPr lang="en-US" altLang="en-US" sz="3200" baseline="30000">
                <a:latin typeface="Calibri" charset="0"/>
              </a:rPr>
              <a:t>rd</a:t>
            </a:r>
            <a:r>
              <a:rPr lang="en-US" altLang="en-US" sz="3200">
                <a:latin typeface="Calibri" charset="0"/>
              </a:rPr>
              <a:t> party candidate but was assassinated in 1935</a:t>
            </a:r>
          </a:p>
        </p:txBody>
      </p:sp>
      <p:pic>
        <p:nvPicPr>
          <p:cNvPr id="11" name="HueyLong'ShareTheWealth'34-'Barbeque'.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250884"/>
                                        </p:tgtEl>
                                        <p:attrNameLst>
                                          <p:attrName>style.visibility</p:attrName>
                                        </p:attrNameLst>
                                      </p:cBhvr>
                                      <p:to>
                                        <p:strVal val="visible"/>
                                      </p:to>
                                    </p:set>
                                    <p:anim calcmode="lin" valueType="num">
                                      <p:cBhvr>
                                        <p:cTn id="7" dur="500" fill="hold"/>
                                        <p:tgtEl>
                                          <p:spTgt spid="250884"/>
                                        </p:tgtEl>
                                        <p:attrNameLst>
                                          <p:attrName>ppt_w</p:attrName>
                                        </p:attrNameLst>
                                      </p:cBhvr>
                                      <p:tavLst>
                                        <p:tav tm="0">
                                          <p:val>
                                            <p:fltVal val="0"/>
                                          </p:val>
                                        </p:tav>
                                        <p:tav tm="100000">
                                          <p:val>
                                            <p:strVal val="#ppt_w"/>
                                          </p:val>
                                        </p:tav>
                                      </p:tavLst>
                                    </p:anim>
                                    <p:anim calcmode="lin" valueType="num">
                                      <p:cBhvr>
                                        <p:cTn id="8" dur="500" fill="hold"/>
                                        <p:tgtEl>
                                          <p:spTgt spid="250884"/>
                                        </p:tgtEl>
                                        <p:attrNameLst>
                                          <p:attrName>ppt_h</p:attrName>
                                        </p:attrNameLst>
                                      </p:cBhvr>
                                      <p:tavLst>
                                        <p:tav tm="0">
                                          <p:val>
                                            <p:fltVal val="0"/>
                                          </p:val>
                                        </p:tav>
                                        <p:tav tm="100000">
                                          <p:val>
                                            <p:strVal val="#ppt_h"/>
                                          </p:val>
                                        </p:tav>
                                      </p:tavLst>
                                    </p:anim>
                                    <p:animEffect transition="in" filter="fade">
                                      <p:cBhvr>
                                        <p:cTn id="9" dur="500"/>
                                        <p:tgtEl>
                                          <p:spTgt spid="250884"/>
                                        </p:tgtEl>
                                      </p:cBhvr>
                                    </p:animEffect>
                                  </p:childTnLst>
                                </p:cTn>
                              </p:par>
                              <p:par>
                                <p:cTn id="10" presetID="1" presetClass="mediacall" presetSubtype="0" fill="hold" nodeType="withEffect">
                                  <p:stCondLst>
                                    <p:cond delay="0"/>
                                  </p:stCondLst>
                                  <p:childTnLst>
                                    <p:cmd type="call" cmd="playFrom(0.0)">
                                      <p:cBhvr>
                                        <p:cTn id="11" dur="1" fill="hold"/>
                                        <p:tgtEl>
                                          <p:spTgt spid="11"/>
                                        </p:tgtEl>
                                      </p:cBhvr>
                                    </p:cmd>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xit" presetSubtype="0" fill="hold" grpId="0" nodeType="clickEffect">
                                  <p:stCondLst>
                                    <p:cond delay="0"/>
                                  </p:stCondLst>
                                  <p:childTnLst>
                                    <p:anim calcmode="lin" valueType="num">
                                      <p:cBhvr>
                                        <p:cTn id="15" dur="500"/>
                                        <p:tgtEl>
                                          <p:spTgt spid="250884"/>
                                        </p:tgtEl>
                                        <p:attrNameLst>
                                          <p:attrName>ppt_w</p:attrName>
                                        </p:attrNameLst>
                                      </p:cBhvr>
                                      <p:tavLst>
                                        <p:tav tm="0">
                                          <p:val>
                                            <p:strVal val="ppt_w"/>
                                          </p:val>
                                        </p:tav>
                                        <p:tav tm="100000">
                                          <p:val>
                                            <p:fltVal val="0"/>
                                          </p:val>
                                        </p:tav>
                                      </p:tavLst>
                                    </p:anim>
                                    <p:anim calcmode="lin" valueType="num">
                                      <p:cBhvr>
                                        <p:cTn id="16" dur="500"/>
                                        <p:tgtEl>
                                          <p:spTgt spid="250884"/>
                                        </p:tgtEl>
                                        <p:attrNameLst>
                                          <p:attrName>ppt_h</p:attrName>
                                        </p:attrNameLst>
                                      </p:cBhvr>
                                      <p:tavLst>
                                        <p:tav tm="0">
                                          <p:val>
                                            <p:strVal val="ppt_h"/>
                                          </p:val>
                                        </p:tav>
                                        <p:tav tm="100000">
                                          <p:val>
                                            <p:fltVal val="0"/>
                                          </p:val>
                                        </p:tav>
                                      </p:tavLst>
                                    </p:anim>
                                    <p:animEffect transition="out" filter="fade">
                                      <p:cBhvr>
                                        <p:cTn id="17" dur="500"/>
                                        <p:tgtEl>
                                          <p:spTgt spid="250884"/>
                                        </p:tgtEl>
                                      </p:cBhvr>
                                    </p:animEffect>
                                    <p:set>
                                      <p:cBhvr>
                                        <p:cTn id="18" dur="1" fill="hold">
                                          <p:stCondLst>
                                            <p:cond delay="499"/>
                                          </p:stCondLst>
                                        </p:cTn>
                                        <p:tgtEl>
                                          <p:spTgt spid="250884"/>
                                        </p:tgtEl>
                                        <p:attrNameLst>
                                          <p:attrName>style.visibility</p:attrName>
                                        </p:attrNameLst>
                                      </p:cBhvr>
                                      <p:to>
                                        <p:strVal val="hidden"/>
                                      </p:to>
                                    </p:set>
                                  </p:childTnLst>
                                </p:cTn>
                              </p:par>
                              <p:par>
                                <p:cTn id="19" presetID="53" presetClass="entr" presetSubtype="0" fill="hold" grpId="0" nodeType="withEffect">
                                  <p:stCondLst>
                                    <p:cond delay="0"/>
                                  </p:stCondLst>
                                  <p:childTnLst>
                                    <p:set>
                                      <p:cBhvr>
                                        <p:cTn id="20" dur="1" fill="hold">
                                          <p:stCondLst>
                                            <p:cond delay="0"/>
                                          </p:stCondLst>
                                        </p:cTn>
                                        <p:tgtEl>
                                          <p:spTgt spid="250885"/>
                                        </p:tgtEl>
                                        <p:attrNameLst>
                                          <p:attrName>style.visibility</p:attrName>
                                        </p:attrNameLst>
                                      </p:cBhvr>
                                      <p:to>
                                        <p:strVal val="visible"/>
                                      </p:to>
                                    </p:set>
                                    <p:anim calcmode="lin" valueType="num">
                                      <p:cBhvr>
                                        <p:cTn id="21" dur="500" fill="hold"/>
                                        <p:tgtEl>
                                          <p:spTgt spid="250885"/>
                                        </p:tgtEl>
                                        <p:attrNameLst>
                                          <p:attrName>ppt_w</p:attrName>
                                        </p:attrNameLst>
                                      </p:cBhvr>
                                      <p:tavLst>
                                        <p:tav tm="0">
                                          <p:val>
                                            <p:fltVal val="0"/>
                                          </p:val>
                                        </p:tav>
                                        <p:tav tm="100000">
                                          <p:val>
                                            <p:strVal val="#ppt_w"/>
                                          </p:val>
                                        </p:tav>
                                      </p:tavLst>
                                    </p:anim>
                                    <p:anim calcmode="lin" valueType="num">
                                      <p:cBhvr>
                                        <p:cTn id="22" dur="500" fill="hold"/>
                                        <p:tgtEl>
                                          <p:spTgt spid="250885"/>
                                        </p:tgtEl>
                                        <p:attrNameLst>
                                          <p:attrName>ppt_h</p:attrName>
                                        </p:attrNameLst>
                                      </p:cBhvr>
                                      <p:tavLst>
                                        <p:tav tm="0">
                                          <p:val>
                                            <p:fltVal val="0"/>
                                          </p:val>
                                        </p:tav>
                                        <p:tav tm="100000">
                                          <p:val>
                                            <p:strVal val="#ppt_h"/>
                                          </p:val>
                                        </p:tav>
                                      </p:tavLst>
                                    </p:anim>
                                    <p:animEffect transition="in" filter="fade">
                                      <p:cBhvr>
                                        <p:cTn id="23" dur="500"/>
                                        <p:tgtEl>
                                          <p:spTgt spid="2508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xit" presetSubtype="0" fill="hold" grpId="1" nodeType="clickEffect">
                                  <p:stCondLst>
                                    <p:cond delay="0"/>
                                  </p:stCondLst>
                                  <p:childTnLst>
                                    <p:anim calcmode="lin" valueType="num">
                                      <p:cBhvr>
                                        <p:cTn id="27" dur="500"/>
                                        <p:tgtEl>
                                          <p:spTgt spid="250885"/>
                                        </p:tgtEl>
                                        <p:attrNameLst>
                                          <p:attrName>ppt_w</p:attrName>
                                        </p:attrNameLst>
                                      </p:cBhvr>
                                      <p:tavLst>
                                        <p:tav tm="0">
                                          <p:val>
                                            <p:strVal val="ppt_w"/>
                                          </p:val>
                                        </p:tav>
                                        <p:tav tm="100000">
                                          <p:val>
                                            <p:fltVal val="0"/>
                                          </p:val>
                                        </p:tav>
                                      </p:tavLst>
                                    </p:anim>
                                    <p:anim calcmode="lin" valueType="num">
                                      <p:cBhvr>
                                        <p:cTn id="28" dur="500"/>
                                        <p:tgtEl>
                                          <p:spTgt spid="250885"/>
                                        </p:tgtEl>
                                        <p:attrNameLst>
                                          <p:attrName>ppt_h</p:attrName>
                                        </p:attrNameLst>
                                      </p:cBhvr>
                                      <p:tavLst>
                                        <p:tav tm="0">
                                          <p:val>
                                            <p:strVal val="ppt_h"/>
                                          </p:val>
                                        </p:tav>
                                        <p:tav tm="100000">
                                          <p:val>
                                            <p:fltVal val="0"/>
                                          </p:val>
                                        </p:tav>
                                      </p:tavLst>
                                    </p:anim>
                                    <p:animEffect transition="out" filter="fade">
                                      <p:cBhvr>
                                        <p:cTn id="29" dur="500"/>
                                        <p:tgtEl>
                                          <p:spTgt spid="250885"/>
                                        </p:tgtEl>
                                      </p:cBhvr>
                                    </p:animEffect>
                                    <p:set>
                                      <p:cBhvr>
                                        <p:cTn id="30" dur="1" fill="hold">
                                          <p:stCondLst>
                                            <p:cond delay="499"/>
                                          </p:stCondLst>
                                        </p:cTn>
                                        <p:tgtEl>
                                          <p:spTgt spid="250885"/>
                                        </p:tgtEl>
                                        <p:attrNameLst>
                                          <p:attrName>style.visibility</p:attrName>
                                        </p:attrNameLst>
                                      </p:cBhvr>
                                      <p:to>
                                        <p:strVal val="hidden"/>
                                      </p:to>
                                    </p:set>
                                  </p:childTnLst>
                                </p:cTn>
                              </p:par>
                              <p:par>
                                <p:cTn id="31" presetID="53" presetClass="entr" presetSubtype="0" fill="hold" grpId="0" nodeType="withEffect">
                                  <p:stCondLst>
                                    <p:cond delay="0"/>
                                  </p:stCondLst>
                                  <p:childTnLst>
                                    <p:set>
                                      <p:cBhvr>
                                        <p:cTn id="32" dur="1" fill="hold">
                                          <p:stCondLst>
                                            <p:cond delay="0"/>
                                          </p:stCondLst>
                                        </p:cTn>
                                        <p:tgtEl>
                                          <p:spTgt spid="250886"/>
                                        </p:tgtEl>
                                        <p:attrNameLst>
                                          <p:attrName>style.visibility</p:attrName>
                                        </p:attrNameLst>
                                      </p:cBhvr>
                                      <p:to>
                                        <p:strVal val="visible"/>
                                      </p:to>
                                    </p:set>
                                    <p:anim calcmode="lin" valueType="num">
                                      <p:cBhvr>
                                        <p:cTn id="33" dur="500" fill="hold"/>
                                        <p:tgtEl>
                                          <p:spTgt spid="250886"/>
                                        </p:tgtEl>
                                        <p:attrNameLst>
                                          <p:attrName>ppt_w</p:attrName>
                                        </p:attrNameLst>
                                      </p:cBhvr>
                                      <p:tavLst>
                                        <p:tav tm="0">
                                          <p:val>
                                            <p:fltVal val="0"/>
                                          </p:val>
                                        </p:tav>
                                        <p:tav tm="100000">
                                          <p:val>
                                            <p:strVal val="#ppt_w"/>
                                          </p:val>
                                        </p:tav>
                                      </p:tavLst>
                                    </p:anim>
                                    <p:anim calcmode="lin" valueType="num">
                                      <p:cBhvr>
                                        <p:cTn id="34" dur="500" fill="hold"/>
                                        <p:tgtEl>
                                          <p:spTgt spid="250886"/>
                                        </p:tgtEl>
                                        <p:attrNameLst>
                                          <p:attrName>ppt_h</p:attrName>
                                        </p:attrNameLst>
                                      </p:cBhvr>
                                      <p:tavLst>
                                        <p:tav tm="0">
                                          <p:val>
                                            <p:fltVal val="0"/>
                                          </p:val>
                                        </p:tav>
                                        <p:tav tm="100000">
                                          <p:val>
                                            <p:strVal val="#ppt_h"/>
                                          </p:val>
                                        </p:tav>
                                      </p:tavLst>
                                    </p:anim>
                                    <p:animEffect transition="in" filter="fade">
                                      <p:cBhvr>
                                        <p:cTn id="35" dur="500"/>
                                        <p:tgtEl>
                                          <p:spTgt spid="25088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xit" presetSubtype="0" fill="hold" grpId="1" nodeType="clickEffect">
                                  <p:stCondLst>
                                    <p:cond delay="0"/>
                                  </p:stCondLst>
                                  <p:childTnLst>
                                    <p:anim calcmode="lin" valueType="num">
                                      <p:cBhvr>
                                        <p:cTn id="39" dur="500"/>
                                        <p:tgtEl>
                                          <p:spTgt spid="250886"/>
                                        </p:tgtEl>
                                        <p:attrNameLst>
                                          <p:attrName>ppt_w</p:attrName>
                                        </p:attrNameLst>
                                      </p:cBhvr>
                                      <p:tavLst>
                                        <p:tav tm="0">
                                          <p:val>
                                            <p:strVal val="ppt_w"/>
                                          </p:val>
                                        </p:tav>
                                        <p:tav tm="100000">
                                          <p:val>
                                            <p:fltVal val="0"/>
                                          </p:val>
                                        </p:tav>
                                      </p:tavLst>
                                    </p:anim>
                                    <p:anim calcmode="lin" valueType="num">
                                      <p:cBhvr>
                                        <p:cTn id="40" dur="500"/>
                                        <p:tgtEl>
                                          <p:spTgt spid="250886"/>
                                        </p:tgtEl>
                                        <p:attrNameLst>
                                          <p:attrName>ppt_h</p:attrName>
                                        </p:attrNameLst>
                                      </p:cBhvr>
                                      <p:tavLst>
                                        <p:tav tm="0">
                                          <p:val>
                                            <p:strVal val="ppt_h"/>
                                          </p:val>
                                        </p:tav>
                                        <p:tav tm="100000">
                                          <p:val>
                                            <p:fltVal val="0"/>
                                          </p:val>
                                        </p:tav>
                                      </p:tavLst>
                                    </p:anim>
                                    <p:animEffect transition="out" filter="fade">
                                      <p:cBhvr>
                                        <p:cTn id="41" dur="500"/>
                                        <p:tgtEl>
                                          <p:spTgt spid="250886"/>
                                        </p:tgtEl>
                                      </p:cBhvr>
                                    </p:animEffect>
                                    <p:set>
                                      <p:cBhvr>
                                        <p:cTn id="42" dur="1" fill="hold">
                                          <p:stCondLst>
                                            <p:cond delay="499"/>
                                          </p:stCondLst>
                                        </p:cTn>
                                        <p:tgtEl>
                                          <p:spTgt spid="250886"/>
                                        </p:tgtEl>
                                        <p:attrNameLst>
                                          <p:attrName>style.visibility</p:attrName>
                                        </p:attrNameLst>
                                      </p:cBhvr>
                                      <p:to>
                                        <p:strVal val="hidden"/>
                                      </p:to>
                                    </p:set>
                                  </p:childTnLst>
                                </p:cTn>
                              </p:par>
                              <p:par>
                                <p:cTn id="43" presetID="53" presetClass="entr" presetSubtype="0" fill="hold" grpId="0" nodeType="withEffect">
                                  <p:stCondLst>
                                    <p:cond delay="0"/>
                                  </p:stCondLst>
                                  <p:childTnLst>
                                    <p:set>
                                      <p:cBhvr>
                                        <p:cTn id="44" dur="1" fill="hold">
                                          <p:stCondLst>
                                            <p:cond delay="0"/>
                                          </p:stCondLst>
                                        </p:cTn>
                                        <p:tgtEl>
                                          <p:spTgt spid="250891"/>
                                        </p:tgtEl>
                                        <p:attrNameLst>
                                          <p:attrName>style.visibility</p:attrName>
                                        </p:attrNameLst>
                                      </p:cBhvr>
                                      <p:to>
                                        <p:strVal val="visible"/>
                                      </p:to>
                                    </p:set>
                                    <p:anim calcmode="lin" valueType="num">
                                      <p:cBhvr>
                                        <p:cTn id="45" dur="500" fill="hold"/>
                                        <p:tgtEl>
                                          <p:spTgt spid="250891"/>
                                        </p:tgtEl>
                                        <p:attrNameLst>
                                          <p:attrName>ppt_w</p:attrName>
                                        </p:attrNameLst>
                                      </p:cBhvr>
                                      <p:tavLst>
                                        <p:tav tm="0">
                                          <p:val>
                                            <p:fltVal val="0"/>
                                          </p:val>
                                        </p:tav>
                                        <p:tav tm="100000">
                                          <p:val>
                                            <p:strVal val="#ppt_w"/>
                                          </p:val>
                                        </p:tav>
                                      </p:tavLst>
                                    </p:anim>
                                    <p:anim calcmode="lin" valueType="num">
                                      <p:cBhvr>
                                        <p:cTn id="46" dur="500" fill="hold"/>
                                        <p:tgtEl>
                                          <p:spTgt spid="250891"/>
                                        </p:tgtEl>
                                        <p:attrNameLst>
                                          <p:attrName>ppt_h</p:attrName>
                                        </p:attrNameLst>
                                      </p:cBhvr>
                                      <p:tavLst>
                                        <p:tav tm="0">
                                          <p:val>
                                            <p:fltVal val="0"/>
                                          </p:val>
                                        </p:tav>
                                        <p:tav tm="100000">
                                          <p:val>
                                            <p:strVal val="#ppt_h"/>
                                          </p:val>
                                        </p:tav>
                                      </p:tavLst>
                                    </p:anim>
                                    <p:animEffect transition="in" filter="fade">
                                      <p:cBhvr>
                                        <p:cTn id="47" dur="500"/>
                                        <p:tgtEl>
                                          <p:spTgt spid="25089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xit" presetSubtype="0" fill="hold" grpId="1" nodeType="clickEffect">
                                  <p:stCondLst>
                                    <p:cond delay="0"/>
                                  </p:stCondLst>
                                  <p:childTnLst>
                                    <p:anim calcmode="lin" valueType="num">
                                      <p:cBhvr>
                                        <p:cTn id="51" dur="500"/>
                                        <p:tgtEl>
                                          <p:spTgt spid="250891"/>
                                        </p:tgtEl>
                                        <p:attrNameLst>
                                          <p:attrName>ppt_w</p:attrName>
                                        </p:attrNameLst>
                                      </p:cBhvr>
                                      <p:tavLst>
                                        <p:tav tm="0">
                                          <p:val>
                                            <p:strVal val="ppt_w"/>
                                          </p:val>
                                        </p:tav>
                                        <p:tav tm="100000">
                                          <p:val>
                                            <p:fltVal val="0"/>
                                          </p:val>
                                        </p:tav>
                                      </p:tavLst>
                                    </p:anim>
                                    <p:anim calcmode="lin" valueType="num">
                                      <p:cBhvr>
                                        <p:cTn id="52" dur="500"/>
                                        <p:tgtEl>
                                          <p:spTgt spid="250891"/>
                                        </p:tgtEl>
                                        <p:attrNameLst>
                                          <p:attrName>ppt_h</p:attrName>
                                        </p:attrNameLst>
                                      </p:cBhvr>
                                      <p:tavLst>
                                        <p:tav tm="0">
                                          <p:val>
                                            <p:strVal val="ppt_h"/>
                                          </p:val>
                                        </p:tav>
                                        <p:tav tm="100000">
                                          <p:val>
                                            <p:fltVal val="0"/>
                                          </p:val>
                                        </p:tav>
                                      </p:tavLst>
                                    </p:anim>
                                    <p:animEffect transition="out" filter="fade">
                                      <p:cBhvr>
                                        <p:cTn id="53" dur="500"/>
                                        <p:tgtEl>
                                          <p:spTgt spid="250891"/>
                                        </p:tgtEl>
                                      </p:cBhvr>
                                    </p:animEffect>
                                    <p:set>
                                      <p:cBhvr>
                                        <p:cTn id="54" dur="1" fill="hold">
                                          <p:stCondLst>
                                            <p:cond delay="499"/>
                                          </p:stCondLst>
                                        </p:cTn>
                                        <p:tgtEl>
                                          <p:spTgt spid="250891"/>
                                        </p:tgtEl>
                                        <p:attrNameLst>
                                          <p:attrName>style.visibility</p:attrName>
                                        </p:attrNameLst>
                                      </p:cBhvr>
                                      <p:to>
                                        <p:strVal val="hidden"/>
                                      </p:to>
                                    </p:set>
                                  </p:childTnLst>
                                </p:cTn>
                              </p:par>
                              <p:par>
                                <p:cTn id="55" presetID="53" presetClass="entr" presetSubtype="0" fill="hold" grpId="0" nodeType="withEffect">
                                  <p:stCondLst>
                                    <p:cond delay="0"/>
                                  </p:stCondLst>
                                  <p:childTnLst>
                                    <p:set>
                                      <p:cBhvr>
                                        <p:cTn id="56" dur="1" fill="hold">
                                          <p:stCondLst>
                                            <p:cond delay="0"/>
                                          </p:stCondLst>
                                        </p:cTn>
                                        <p:tgtEl>
                                          <p:spTgt spid="250892"/>
                                        </p:tgtEl>
                                        <p:attrNameLst>
                                          <p:attrName>style.visibility</p:attrName>
                                        </p:attrNameLst>
                                      </p:cBhvr>
                                      <p:to>
                                        <p:strVal val="visible"/>
                                      </p:to>
                                    </p:set>
                                    <p:anim calcmode="lin" valueType="num">
                                      <p:cBhvr>
                                        <p:cTn id="57" dur="500" fill="hold"/>
                                        <p:tgtEl>
                                          <p:spTgt spid="250892"/>
                                        </p:tgtEl>
                                        <p:attrNameLst>
                                          <p:attrName>ppt_w</p:attrName>
                                        </p:attrNameLst>
                                      </p:cBhvr>
                                      <p:tavLst>
                                        <p:tav tm="0">
                                          <p:val>
                                            <p:fltVal val="0"/>
                                          </p:val>
                                        </p:tav>
                                        <p:tav tm="100000">
                                          <p:val>
                                            <p:strVal val="#ppt_w"/>
                                          </p:val>
                                        </p:tav>
                                      </p:tavLst>
                                    </p:anim>
                                    <p:anim calcmode="lin" valueType="num">
                                      <p:cBhvr>
                                        <p:cTn id="58" dur="500" fill="hold"/>
                                        <p:tgtEl>
                                          <p:spTgt spid="250892"/>
                                        </p:tgtEl>
                                        <p:attrNameLst>
                                          <p:attrName>ppt_h</p:attrName>
                                        </p:attrNameLst>
                                      </p:cBhvr>
                                      <p:tavLst>
                                        <p:tav tm="0">
                                          <p:val>
                                            <p:fltVal val="0"/>
                                          </p:val>
                                        </p:tav>
                                        <p:tav tm="100000">
                                          <p:val>
                                            <p:strVal val="#ppt_h"/>
                                          </p:val>
                                        </p:tav>
                                      </p:tavLst>
                                    </p:anim>
                                    <p:animEffect transition="in" filter="fade">
                                      <p:cBhvr>
                                        <p:cTn id="59" dur="500"/>
                                        <p:tgtEl>
                                          <p:spTgt spid="25089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60" fill="hold" display="0">
                  <p:stCondLst>
                    <p:cond delay="indefinite"/>
                  </p:stCondLst>
                  <p:endCondLst>
                    <p:cond evt="onPrev" delay="0">
                      <p:tgtEl>
                        <p:sldTgt/>
                      </p:tgtEl>
                    </p:cond>
                    <p:cond evt="onStopAudio" delay="0">
                      <p:tgtEl>
                        <p:sldTgt/>
                      </p:tgtEl>
                    </p:cond>
                  </p:endCondLst>
                </p:cTn>
                <p:tgtEl>
                  <p:spTgt spid="11"/>
                </p:tgtEl>
              </p:cMediaNode>
            </p:audio>
          </p:childTnLst>
        </p:cTn>
      </p:par>
    </p:tnLst>
    <p:bldLst>
      <p:bldP spid="250884" grpId="0" animBg="1"/>
      <p:bldP spid="250884" grpId="1" animBg="1"/>
      <p:bldP spid="250885" grpId="0" animBg="1"/>
      <p:bldP spid="250885" grpId="1" animBg="1"/>
      <p:bldP spid="250886" grpId="0" animBg="1"/>
      <p:bldP spid="250886" grpId="1" animBg="1"/>
      <p:bldP spid="250891" grpId="0" animBg="1"/>
      <p:bldP spid="250891" grpId="1" animBg="1"/>
      <p:bldP spid="25089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5" descr="DIVI723356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01"/>
          <a:stretch>
            <a:fillRect/>
          </a:stretch>
        </p:blipFill>
        <p:spPr>
          <a:xfrm>
            <a:off x="152400" y="1936750"/>
            <a:ext cx="8912225" cy="4845050"/>
          </a:xfrm>
          <a:noFill/>
          <a:extLst>
            <a:ext uri="{91240B29-F687-4F45-9708-019B960494DF}">
              <a14:hiddenLine xmlns:a14="http://schemas.microsoft.com/office/drawing/2010/main" w="38100">
                <a:solidFill>
                  <a:srgbClr val="000000"/>
                </a:solidFill>
                <a:miter lim="800000"/>
                <a:headEnd/>
                <a:tailEnd/>
              </a14:hiddenLine>
            </a:ext>
          </a:extLst>
        </p:spPr>
      </p:pic>
      <p:sp>
        <p:nvSpPr>
          <p:cNvPr id="26627" name="Isosceles Triangle 5"/>
          <p:cNvSpPr>
            <a:spLocks noChangeArrowheads="1"/>
          </p:cNvSpPr>
          <p:nvPr/>
        </p:nvSpPr>
        <p:spPr bwMode="auto">
          <a:xfrm rot="10800000">
            <a:off x="3733800" y="2779713"/>
            <a:ext cx="2133600" cy="1219200"/>
          </a:xfrm>
          <a:prstGeom prst="triangle">
            <a:avLst>
              <a:gd name="adj" fmla="val 50000"/>
            </a:avLst>
          </a:prstGeom>
          <a:solidFill>
            <a:schemeClr val="bg1"/>
          </a:solidFill>
          <a:ln w="9525">
            <a:solidFill>
              <a:schemeClr val="bg1"/>
            </a:solidFill>
            <a:round/>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28" name="Isosceles Triangle 6"/>
          <p:cNvSpPr>
            <a:spLocks noChangeArrowheads="1"/>
          </p:cNvSpPr>
          <p:nvPr/>
        </p:nvSpPr>
        <p:spPr bwMode="auto">
          <a:xfrm rot="10800000">
            <a:off x="4876800" y="2093913"/>
            <a:ext cx="3505200" cy="15240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29" name="Isosceles Triangle 7"/>
          <p:cNvSpPr>
            <a:spLocks noChangeArrowheads="1"/>
          </p:cNvSpPr>
          <p:nvPr/>
        </p:nvSpPr>
        <p:spPr bwMode="auto">
          <a:xfrm rot="-5400000">
            <a:off x="7260431" y="4934744"/>
            <a:ext cx="2395538" cy="12192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30" name="Isosceles Triangle 8"/>
          <p:cNvSpPr>
            <a:spLocks noChangeArrowheads="1"/>
          </p:cNvSpPr>
          <p:nvPr/>
        </p:nvSpPr>
        <p:spPr bwMode="auto">
          <a:xfrm rot="-10384484">
            <a:off x="7164388" y="4376738"/>
            <a:ext cx="1671637" cy="13938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31" name="Isosceles Triangle 9"/>
          <p:cNvSpPr>
            <a:spLocks noChangeArrowheads="1"/>
          </p:cNvSpPr>
          <p:nvPr/>
        </p:nvSpPr>
        <p:spPr bwMode="auto">
          <a:xfrm rot="10475408">
            <a:off x="4041775" y="2279650"/>
            <a:ext cx="1670050" cy="1392238"/>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32" name="Isosceles Triangle 10"/>
          <p:cNvSpPr>
            <a:spLocks noChangeArrowheads="1"/>
          </p:cNvSpPr>
          <p:nvPr/>
        </p:nvSpPr>
        <p:spPr bwMode="auto">
          <a:xfrm rot="318388">
            <a:off x="5029200" y="3541713"/>
            <a:ext cx="1835150" cy="17478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33" name="Isosceles Triangle 11"/>
          <p:cNvSpPr>
            <a:spLocks noChangeArrowheads="1"/>
          </p:cNvSpPr>
          <p:nvPr/>
        </p:nvSpPr>
        <p:spPr bwMode="auto">
          <a:xfrm rot="-412731">
            <a:off x="5653088" y="3713163"/>
            <a:ext cx="1689100" cy="15573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34" name="Rectangle 14"/>
          <p:cNvSpPr>
            <a:spLocks noChangeArrowheads="1"/>
          </p:cNvSpPr>
          <p:nvPr/>
        </p:nvSpPr>
        <p:spPr bwMode="auto">
          <a:xfrm>
            <a:off x="76200" y="163513"/>
            <a:ext cx="3657600" cy="1627187"/>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In 1935, FDR began </a:t>
            </a:r>
            <a:br>
              <a:rPr lang="en-US" altLang="en-US" sz="3200">
                <a:latin typeface="Calibri" charset="0"/>
                <a:ea typeface="Calibri" charset="0"/>
                <a:cs typeface="Calibri" charset="0"/>
              </a:rPr>
            </a:br>
            <a:r>
              <a:rPr lang="en-US" altLang="en-US" sz="3200">
                <a:latin typeface="Calibri" charset="0"/>
                <a:ea typeface="Calibri" charset="0"/>
                <a:cs typeface="Calibri" charset="0"/>
              </a:rPr>
              <a:t>an aggressive series </a:t>
            </a:r>
            <a:br>
              <a:rPr lang="en-US" altLang="en-US" sz="3200">
                <a:latin typeface="Calibri" charset="0"/>
                <a:ea typeface="Calibri" charset="0"/>
                <a:cs typeface="Calibri" charset="0"/>
              </a:rPr>
            </a:br>
            <a:r>
              <a:rPr lang="en-US" altLang="en-US" sz="3200">
                <a:latin typeface="Calibri" charset="0"/>
                <a:ea typeface="Calibri" charset="0"/>
                <a:cs typeface="Calibri" charset="0"/>
              </a:rPr>
              <a:t>of laws called the Second New Deal </a:t>
            </a:r>
          </a:p>
        </p:txBody>
      </p:sp>
      <p:sp>
        <p:nvSpPr>
          <p:cNvPr id="26635" name="Right Brace 1"/>
          <p:cNvSpPr>
            <a:spLocks/>
          </p:cNvSpPr>
          <p:nvPr/>
        </p:nvSpPr>
        <p:spPr bwMode="auto">
          <a:xfrm rot="-5400000">
            <a:off x="3405981" y="5433219"/>
            <a:ext cx="465138" cy="1181100"/>
          </a:xfrm>
          <a:prstGeom prst="rightBrace">
            <a:avLst>
              <a:gd name="adj1" fmla="val 37936"/>
              <a:gd name="adj2" fmla="val 50000"/>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36" name="TextBox 2"/>
          <p:cNvSpPr txBox="1">
            <a:spLocks noChangeArrowheads="1"/>
          </p:cNvSpPr>
          <p:nvPr/>
        </p:nvSpPr>
        <p:spPr bwMode="auto">
          <a:xfrm>
            <a:off x="2514600" y="5176838"/>
            <a:ext cx="18954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2400">
                <a:solidFill>
                  <a:srgbClr val="C00000"/>
                </a:solidFill>
                <a:latin typeface="Calibri" charset="0"/>
              </a:rPr>
              <a:t>The “First” </a:t>
            </a:r>
            <a:br>
              <a:rPr lang="en-US" altLang="en-US" sz="2400">
                <a:solidFill>
                  <a:srgbClr val="C00000"/>
                </a:solidFill>
                <a:latin typeface="Calibri" charset="0"/>
              </a:rPr>
            </a:br>
            <a:r>
              <a:rPr lang="en-US" altLang="en-US" sz="2400">
                <a:solidFill>
                  <a:srgbClr val="C00000"/>
                </a:solidFill>
                <a:latin typeface="Calibri" charset="0"/>
              </a:rPr>
              <a:t>New Deal</a:t>
            </a:r>
          </a:p>
        </p:txBody>
      </p:sp>
      <p:sp>
        <p:nvSpPr>
          <p:cNvPr id="26637" name="Right Brace 13"/>
          <p:cNvSpPr>
            <a:spLocks/>
          </p:cNvSpPr>
          <p:nvPr/>
        </p:nvSpPr>
        <p:spPr bwMode="auto">
          <a:xfrm rot="-5400000">
            <a:off x="4891881" y="5128419"/>
            <a:ext cx="465138" cy="1790700"/>
          </a:xfrm>
          <a:prstGeom prst="rightBrace">
            <a:avLst>
              <a:gd name="adj1" fmla="val 37928"/>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solidFill>
                <a:srgbClr val="0000CC"/>
              </a:solidFill>
            </a:endParaRPr>
          </a:p>
        </p:txBody>
      </p:sp>
      <p:sp>
        <p:nvSpPr>
          <p:cNvPr id="26638" name="TextBox 14"/>
          <p:cNvSpPr txBox="1">
            <a:spLocks noChangeArrowheads="1"/>
          </p:cNvSpPr>
          <p:nvPr/>
        </p:nvSpPr>
        <p:spPr bwMode="auto">
          <a:xfrm>
            <a:off x="4124325" y="5176838"/>
            <a:ext cx="21240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2400">
                <a:solidFill>
                  <a:srgbClr val="0000CC"/>
                </a:solidFill>
                <a:latin typeface="Calibri" charset="0"/>
              </a:rPr>
              <a:t>The “Second” </a:t>
            </a:r>
            <a:br>
              <a:rPr lang="en-US" altLang="en-US" sz="2400">
                <a:solidFill>
                  <a:srgbClr val="0000CC"/>
                </a:solidFill>
                <a:latin typeface="Calibri" charset="0"/>
              </a:rPr>
            </a:br>
            <a:r>
              <a:rPr lang="en-US" altLang="en-US" sz="2400">
                <a:solidFill>
                  <a:srgbClr val="0000CC"/>
                </a:solidFill>
                <a:latin typeface="Calibri" charset="0"/>
              </a:rPr>
              <a:t>New Deal</a:t>
            </a:r>
          </a:p>
        </p:txBody>
      </p:sp>
      <p:sp>
        <p:nvSpPr>
          <p:cNvPr id="26639" name="Rectangle 14"/>
          <p:cNvSpPr>
            <a:spLocks noChangeArrowheads="1"/>
          </p:cNvSpPr>
          <p:nvPr/>
        </p:nvSpPr>
        <p:spPr bwMode="auto">
          <a:xfrm>
            <a:off x="3886200" y="152400"/>
            <a:ext cx="5087938" cy="1627188"/>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Second New Deal was passed by Congress in a </a:t>
            </a:r>
            <a:br>
              <a:rPr lang="en-US" altLang="en-US" sz="3200">
                <a:latin typeface="Calibri" charset="0"/>
                <a:ea typeface="Calibri" charset="0"/>
                <a:cs typeface="Calibri" charset="0"/>
              </a:rPr>
            </a:br>
            <a:r>
              <a:rPr lang="en-US" altLang="en-US" sz="3200">
                <a:latin typeface="Calibri" charset="0"/>
                <a:ea typeface="Calibri" charset="0"/>
                <a:cs typeface="Calibri" charset="0"/>
              </a:rPr>
              <a:t>rapid succession known as the Second Hundred Days </a:t>
            </a:r>
          </a:p>
        </p:txBody>
      </p:sp>
      <p:cxnSp>
        <p:nvCxnSpPr>
          <p:cNvPr id="26640" name="Straight Connector 5"/>
          <p:cNvCxnSpPr>
            <a:cxnSpLocks noChangeShapeType="1"/>
          </p:cNvCxnSpPr>
          <p:nvPr/>
        </p:nvCxnSpPr>
        <p:spPr bwMode="auto">
          <a:xfrm flipH="1" flipV="1">
            <a:off x="4229100" y="2286000"/>
            <a:ext cx="0" cy="4495800"/>
          </a:xfrm>
          <a:prstGeom prst="line">
            <a:avLst/>
          </a:prstGeom>
          <a:noFill/>
          <a:ln w="9525">
            <a:solidFill>
              <a:srgbClr val="0000CC"/>
            </a:solidFill>
            <a:prstDash val="dash"/>
            <a:round/>
            <a:headEnd/>
            <a:tailEnd/>
          </a:ln>
          <a:extLst>
            <a:ext uri="{909E8E84-426E-40DD-AFC4-6F175D3DCCD1}">
              <a14:hiddenFill xmlns:a14="http://schemas.microsoft.com/office/drawing/2010/main">
                <a:noFill/>
              </a14:hiddenFill>
            </a:ext>
          </a:extLst>
        </p:spPr>
      </p:cxnSp>
      <p:sp>
        <p:nvSpPr>
          <p:cNvPr id="16" name="5-Point Star 15"/>
          <p:cNvSpPr/>
          <p:nvPr/>
        </p:nvSpPr>
        <p:spPr bwMode="auto">
          <a:xfrm>
            <a:off x="3962400" y="3352800"/>
            <a:ext cx="533400" cy="457200"/>
          </a:xfrm>
          <a:prstGeom prst="star5">
            <a:avLst/>
          </a:prstGeom>
          <a:solidFill>
            <a:srgbClr val="00FF00"/>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8" presetClass="emph" presetSubtype="0" fill="hold" nodeType="withEffect">
                                  <p:stCondLst>
                                    <p:cond delay="0"/>
                                  </p:stCondLst>
                                  <p:childTnLst>
                                    <p:animRot by="21600000">
                                      <p:cBhvr>
                                        <p:cTn id="9"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52400" y="76200"/>
            <a:ext cx="8839200" cy="879475"/>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most ambitious works program of the New Deal was the Works Progress Administration (WPA)</a:t>
            </a:r>
          </a:p>
        </p:txBody>
      </p:sp>
      <p:sp>
        <p:nvSpPr>
          <p:cNvPr id="27651" name="Rectangle 6"/>
          <p:cNvSpPr>
            <a:spLocks noChangeArrowheads="1"/>
          </p:cNvSpPr>
          <p:nvPr/>
        </p:nvSpPr>
        <p:spPr bwMode="auto">
          <a:xfrm>
            <a:off x="152400" y="1066800"/>
            <a:ext cx="4267200" cy="1243013"/>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By 1935, most New Deal work programs were non-skilled building jobs</a:t>
            </a:r>
          </a:p>
        </p:txBody>
      </p:sp>
      <p:pic>
        <p:nvPicPr>
          <p:cNvPr id="27652" name="Picture 7" descr="[w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98588"/>
            <a:ext cx="4495800"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8"/>
          <p:cNvSpPr>
            <a:spLocks noChangeArrowheads="1"/>
          </p:cNvSpPr>
          <p:nvPr/>
        </p:nvSpPr>
        <p:spPr bwMode="auto">
          <a:xfrm>
            <a:off x="152400" y="2408238"/>
            <a:ext cx="4267200" cy="2011362"/>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WPA was created  to provide as many as 10 million jobs for men, women, and youths in </a:t>
            </a:r>
            <a:br>
              <a:rPr lang="en-US" altLang="en-US" sz="3200">
                <a:latin typeface="Calibri" charset="0"/>
                <a:ea typeface="Calibri" charset="0"/>
                <a:cs typeface="Calibri" charset="0"/>
              </a:rPr>
            </a:br>
            <a:r>
              <a:rPr lang="en-US" altLang="en-US" sz="3200">
                <a:latin typeface="Calibri" charset="0"/>
                <a:ea typeface="Calibri" charset="0"/>
                <a:cs typeface="Calibri" charset="0"/>
              </a:rPr>
              <a:t>building projects…</a:t>
            </a:r>
          </a:p>
        </p:txBody>
      </p:sp>
      <p:pic>
        <p:nvPicPr>
          <p:cNvPr id="27654" name="Picture 7" descr="Alfred Castagne sketching WPA construction workers"/>
          <p:cNvPicPr>
            <a:picLocks noChangeAspect="1" noChangeArrowheads="1"/>
          </p:cNvPicPr>
          <p:nvPr/>
        </p:nvPicPr>
        <p:blipFill>
          <a:blip r:embed="rId3">
            <a:extLst>
              <a:ext uri="{28A0092B-C50C-407E-A947-70E740481C1C}">
                <a14:useLocalDpi xmlns:a14="http://schemas.microsoft.com/office/drawing/2010/main" val="0"/>
              </a:ext>
            </a:extLst>
          </a:blip>
          <a:srcRect t="4761" b="7692"/>
          <a:stretch>
            <a:fillRect/>
          </a:stretch>
        </p:blipFill>
        <p:spPr bwMode="auto">
          <a:xfrm>
            <a:off x="228600" y="4508500"/>
            <a:ext cx="416401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2" name="Picture 10" descr="File:WPA road projec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0" y="1066800"/>
            <a:ext cx="45275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762000" y="111125"/>
            <a:ext cx="7696200" cy="879475"/>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…as well as a variety of professions including </a:t>
            </a:r>
            <a:br>
              <a:rPr lang="en-US" altLang="en-US" sz="3200">
                <a:latin typeface="Calibri" charset="0"/>
                <a:ea typeface="Calibri" charset="0"/>
                <a:cs typeface="Calibri" charset="0"/>
              </a:rPr>
            </a:br>
            <a:r>
              <a:rPr lang="en-US" altLang="en-US" sz="3200">
                <a:latin typeface="Calibri" charset="0"/>
                <a:ea typeface="Calibri" charset="0"/>
                <a:cs typeface="Calibri" charset="0"/>
              </a:rPr>
              <a:t>artists…</a:t>
            </a:r>
          </a:p>
        </p:txBody>
      </p:sp>
      <p:pic>
        <p:nvPicPr>
          <p:cNvPr id="11" name="Picture 2" descr="Federal Art Project - Paintings by Children"/>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25413" y="1162050"/>
            <a:ext cx="2693987"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2" name="Picture 4" descr="Women Painters - Exhibit"/>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075363" y="1314450"/>
            <a:ext cx="2992437"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3" name="Picture 5" descr="East Side West Side - Art Exhibit - NYC"/>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2971800" y="2133600"/>
            <a:ext cx="2963863"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5" name="Picture 2" descr="Federal Music Project - Colored COncert Band"/>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92075" y="2405063"/>
            <a:ext cx="2803525" cy="4376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4" descr="Free Music Instruction"/>
          <p:cNvPicPr>
            <a:picLocks noChangeAspect="1" noChangeArrowheads="1"/>
          </p:cNvPicPr>
          <p:nvPr/>
        </p:nvPicPr>
        <p:blipFill>
          <a:blip r:embed="rId6">
            <a:lum bright="6000" contrast="6000"/>
            <a:extLst>
              <a:ext uri="{28A0092B-C50C-407E-A947-70E740481C1C}">
                <a14:useLocalDpi xmlns:a14="http://schemas.microsoft.com/office/drawing/2010/main" val="0"/>
              </a:ext>
            </a:extLst>
          </a:blip>
          <a:srcRect/>
          <a:stretch>
            <a:fillRect/>
          </a:stretch>
        </p:blipFill>
        <p:spPr bwMode="auto">
          <a:xfrm>
            <a:off x="6096000" y="2066925"/>
            <a:ext cx="3001963" cy="4638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5" descr="Federal Music Project - Free Band Concerts - NYC"/>
          <p:cNvPicPr>
            <a:picLocks noChangeAspect="1"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3048000" y="1181100"/>
            <a:ext cx="2925763" cy="453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2" descr="Federal Theatre - play - Machine Age"/>
          <p:cNvPicPr>
            <a:picLocks noChangeAspect="1"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76200" y="1524000"/>
            <a:ext cx="2916238" cy="4552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4" descr="Battle Hymn - play about John Brown - NYC"/>
          <p:cNvPicPr>
            <a:picLocks noChangeAspect="1" noChangeArrowheads="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3149600" y="2057400"/>
            <a:ext cx="2946400" cy="4552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5" descr="Federal Theatre - play - Native Ground"/>
          <p:cNvPicPr>
            <a:picLocks noChangeAspect="1" noChangeArrowheads="1"/>
          </p:cNvPicPr>
          <p:nvPr/>
        </p:nvPicPr>
        <p:blipFill>
          <a:blip r:embed="rId10">
            <a:lum contrast="6000"/>
            <a:extLst>
              <a:ext uri="{28A0092B-C50C-407E-A947-70E740481C1C}">
                <a14:useLocalDpi xmlns:a14="http://schemas.microsoft.com/office/drawing/2010/main" val="0"/>
              </a:ext>
            </a:extLst>
          </a:blip>
          <a:srcRect/>
          <a:stretch>
            <a:fillRect/>
          </a:stretch>
        </p:blipFill>
        <p:spPr bwMode="auto">
          <a:xfrm>
            <a:off x="6172200" y="1752600"/>
            <a:ext cx="2952750" cy="4552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8" descr="File:Archives of American Art - Employment and Activities poster for the WPA's Federal Art Project - 1177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4525" y="1133475"/>
            <a:ext cx="459422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2" name="Picture 2" descr="http://upload.wikimedia.org/wikipedia/commons/b/b5/WPA_Art_Poster_Albany.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5413" y="1150938"/>
            <a:ext cx="4159250"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nodeType="click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nodeType="withEffect">
                                  <p:stCondLst>
                                    <p:cond delay="0"/>
                                  </p:stCondLst>
                                  <p:childTnLst>
                                    <p:set>
                                      <p:cBhvr>
                                        <p:cTn id="58" dur="1" fill="hold">
                                          <p:stCondLst>
                                            <p:cond delay="0"/>
                                          </p:stCondLst>
                                        </p:cTn>
                                        <p:tgtEl>
                                          <p:spTgt spid="61442"/>
                                        </p:tgtEl>
                                        <p:attrNameLst>
                                          <p:attrName>style.visibility</p:attrName>
                                        </p:attrNameLst>
                                      </p:cBhvr>
                                      <p:to>
                                        <p:strVal val="visible"/>
                                      </p:to>
                                    </p:set>
                                    <p:animEffect transition="in" filter="fade">
                                      <p:cBhvr>
                                        <p:cTn id="59" dur="5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762000" y="111125"/>
            <a:ext cx="7696200" cy="879475"/>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…as well as a variety of professions including </a:t>
            </a:r>
            <a:br>
              <a:rPr lang="en-US" altLang="en-US" sz="3200">
                <a:latin typeface="Calibri" charset="0"/>
                <a:ea typeface="Calibri" charset="0"/>
                <a:cs typeface="Calibri" charset="0"/>
              </a:rPr>
            </a:br>
            <a:r>
              <a:rPr lang="en-US" altLang="en-US" sz="3200">
                <a:latin typeface="Calibri" charset="0"/>
                <a:ea typeface="Calibri" charset="0"/>
                <a:cs typeface="Calibri" charset="0"/>
              </a:rPr>
              <a:t>artists, writers,…</a:t>
            </a:r>
          </a:p>
        </p:txBody>
      </p:sp>
      <p:pic>
        <p:nvPicPr>
          <p:cNvPr id="29699" name="Picture 4" descr="http://www.prattlibrary.org/uploadedImages/www/locations/central/social_science_and_history/how-to_guides/NewYorkCity%20American%20gu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143000"/>
            <a:ext cx="4497387"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http://www.mnopedia.org/sites/default/files/styles/article_main/public/1%20WPA%20MN%20Gu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08088"/>
            <a:ext cx="3937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762000" y="111125"/>
            <a:ext cx="7696200" cy="879475"/>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…as well as a variety of professions including </a:t>
            </a:r>
            <a:br>
              <a:rPr lang="en-US" altLang="en-US" sz="3200">
                <a:latin typeface="Calibri" charset="0"/>
                <a:ea typeface="Calibri" charset="0"/>
                <a:cs typeface="Calibri" charset="0"/>
              </a:rPr>
            </a:br>
            <a:r>
              <a:rPr lang="en-US" altLang="en-US" sz="3200">
                <a:latin typeface="Calibri" charset="0"/>
                <a:ea typeface="Calibri" charset="0"/>
                <a:cs typeface="Calibri" charset="0"/>
              </a:rPr>
              <a:t>artists, writers, teachers,...</a:t>
            </a:r>
          </a:p>
        </p:txBody>
      </p:sp>
      <p:pic>
        <p:nvPicPr>
          <p:cNvPr id="3" name="Picture 2" descr="Yonkers - Free Classes for Adults"/>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28600" y="1143000"/>
            <a:ext cx="8686800" cy="5573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Community Center - Bronx - free classes"/>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610100" y="1143000"/>
            <a:ext cx="445770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88" y="4008438"/>
            <a:ext cx="3783012" cy="269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3493" name="Picture 5" descr="http://nutrias.org/~nopl/photos/wpa/images/17/1760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43000"/>
            <a:ext cx="3557588"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63493"/>
                                        </p:tgtEl>
                                        <p:attrNameLst>
                                          <p:attrName>style.visibility</p:attrName>
                                        </p:attrNameLst>
                                      </p:cBhvr>
                                      <p:to>
                                        <p:strVal val="visible"/>
                                      </p:to>
                                    </p:set>
                                    <p:animEffect transition="in" filter="fade">
                                      <p:cBhvr>
                                        <p:cTn id="13" dur="500"/>
                                        <p:tgtEl>
                                          <p:spTgt spid="63493"/>
                                        </p:tgtEl>
                                      </p:cBhvr>
                                    </p:animEffect>
                                  </p:childTnLst>
                                </p:cTn>
                              </p:par>
                              <p:par>
                                <p:cTn id="14" presetID="10" presetClass="entr" presetSubtype="0" fill="hold" nodeType="withEffect">
                                  <p:stCondLst>
                                    <p:cond delay="0"/>
                                  </p:stCondLst>
                                  <p:childTnLst>
                                    <p:set>
                                      <p:cBhvr>
                                        <p:cTn id="15" dur="1" fill="hold">
                                          <p:stCondLst>
                                            <p:cond delay="0"/>
                                          </p:stCondLst>
                                        </p:cTn>
                                        <p:tgtEl>
                                          <p:spTgt spid="63491"/>
                                        </p:tgtEl>
                                        <p:attrNameLst>
                                          <p:attrName>style.visibility</p:attrName>
                                        </p:attrNameLst>
                                      </p:cBhvr>
                                      <p:to>
                                        <p:strVal val="visible"/>
                                      </p:to>
                                    </p:set>
                                    <p:animEffect transition="in" filter="fade">
                                      <p:cBhvr>
                                        <p:cTn id="16"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762000" y="111125"/>
            <a:ext cx="7696200" cy="879475"/>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…as well as a variety of professions including </a:t>
            </a:r>
            <a:br>
              <a:rPr lang="en-US" altLang="en-US" sz="3200">
                <a:latin typeface="Calibri" charset="0"/>
                <a:ea typeface="Calibri" charset="0"/>
                <a:cs typeface="Calibri" charset="0"/>
              </a:rPr>
            </a:br>
            <a:r>
              <a:rPr lang="en-US" altLang="en-US" sz="3200">
                <a:latin typeface="Calibri" charset="0"/>
                <a:ea typeface="Calibri" charset="0"/>
                <a:cs typeface="Calibri" charset="0"/>
              </a:rPr>
              <a:t>artists, writers, teachers, doctors </a:t>
            </a:r>
          </a:p>
        </p:txBody>
      </p:sp>
      <p:pic>
        <p:nvPicPr>
          <p:cNvPr id="31747" name="Picture 12" descr="File:Syphilis-poster-wpa-c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12838"/>
            <a:ext cx="2892425"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descr="https://encrypted-tbn2.gstatic.com/images?q=tbn:ANd9GcSlYJSNe_b3Tu64kiF7ndLR9hSTaAqxfRj741rg_KWUL5LXJZII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188" y="1171575"/>
            <a:ext cx="2868612"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http://stephenesherman.com/wpa/health-poi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8325" y="2057400"/>
            <a:ext cx="29876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52400" y="152400"/>
            <a:ext cx="4724400" cy="1668463"/>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By the election of 1932, Hoover ran for re-election but Americans wanted hope and strong leadership</a:t>
            </a:r>
          </a:p>
        </p:txBody>
      </p:sp>
      <p:sp>
        <p:nvSpPr>
          <p:cNvPr id="8" name="Rectangle 7"/>
          <p:cNvSpPr/>
          <p:nvPr/>
        </p:nvSpPr>
        <p:spPr>
          <a:xfrm>
            <a:off x="5029200" y="152400"/>
            <a:ext cx="3962400" cy="1677988"/>
          </a:xfrm>
          <a:prstGeom prst="rect">
            <a:avLst/>
          </a:prstGeom>
          <a:solidFill>
            <a:schemeClr val="accent1">
              <a:lumMod val="20000"/>
              <a:lumOff val="80000"/>
            </a:schemeClr>
          </a:solidFill>
          <a:ln>
            <a:solidFill>
              <a:schemeClr val="tx1"/>
            </a:solidFill>
          </a:ln>
        </p:spPr>
        <p:txBody>
          <a:bodyPr>
            <a:spAutoFit/>
          </a:bodyPr>
          <a:lstStyle/>
          <a:p>
            <a:pPr algn="ctr">
              <a:lnSpc>
                <a:spcPct val="80000"/>
              </a:lnSpc>
              <a:spcBef>
                <a:spcPts val="0"/>
              </a:spcBef>
              <a:defRPr/>
            </a:pPr>
            <a:r>
              <a:rPr lang="en-US" sz="3200" dirty="0">
                <a:latin typeface="Calibri" pitchFamily="34" charset="0"/>
                <a:ea typeface="Calibri" pitchFamily="34" charset="0"/>
                <a:cs typeface="Calibri" pitchFamily="34" charset="0"/>
              </a:rPr>
              <a:t>Democratic candidate Franklin Roosevelt defeated Hoover and won the presidency </a:t>
            </a:r>
          </a:p>
        </p:txBody>
      </p:sp>
      <p:pic>
        <p:nvPicPr>
          <p:cNvPr id="9" name="Picture 6" descr="78319-050-3E2DED0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197100"/>
            <a:ext cx="43053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http://schrier.files.wordpress.com/2011/01/herbert-ho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197100"/>
            <a:ext cx="4319588"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1932_Electoral_Map"/>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04800" y="2044700"/>
            <a:ext cx="86106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5128"/>
                                        </p:tgtEl>
                                      </p:cBhvr>
                                    </p:animEffect>
                                    <p:set>
                                      <p:cBhvr>
                                        <p:cTn id="14" dur="1" fill="hold">
                                          <p:stCondLst>
                                            <p:cond delay="499"/>
                                          </p:stCondLst>
                                        </p:cTn>
                                        <p:tgtEl>
                                          <p:spTgt spid="51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7" descr="old poster advertising Social Security benef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685800"/>
            <a:ext cx="5181600" cy="580866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771" name="Rectangle 4"/>
          <p:cNvSpPr>
            <a:spLocks noChangeArrowheads="1"/>
          </p:cNvSpPr>
          <p:nvPr/>
        </p:nvSpPr>
        <p:spPr bwMode="auto">
          <a:xfrm>
            <a:off x="152400" y="111125"/>
            <a:ext cx="3733800" cy="2011363"/>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To combat poverty among the elderly and disabled, Congress created the Social Security Act</a:t>
            </a:r>
          </a:p>
        </p:txBody>
      </p:sp>
      <p:sp>
        <p:nvSpPr>
          <p:cNvPr id="6" name="Rectangle 5"/>
          <p:cNvSpPr>
            <a:spLocks noChangeArrowheads="1"/>
          </p:cNvSpPr>
          <p:nvPr/>
        </p:nvSpPr>
        <p:spPr bwMode="auto">
          <a:xfrm>
            <a:off x="152400" y="2276475"/>
            <a:ext cx="3733800" cy="1609725"/>
          </a:xfrm>
          <a:prstGeom prst="rect">
            <a:avLst/>
          </a:prstGeom>
          <a:solidFill>
            <a:srgbClr val="CCFFCC"/>
          </a:solidFill>
          <a:ln w="9525">
            <a:solidFill>
              <a:schemeClr val="tx1"/>
            </a:solidFill>
            <a:miter lim="800000"/>
            <a:headEnd/>
            <a:tailEnd/>
          </a:ln>
        </p:spPr>
        <p:txBody>
          <a:bodyPr>
            <a:spAutoFit/>
          </a:bodyPr>
          <a:lstStyle>
            <a:lvl1pPr marL="342900" indent="-342900">
              <a:defRPr>
                <a:solidFill>
                  <a:schemeClr val="tx1"/>
                </a:solidFill>
                <a:latin typeface="Times New Roman" charset="0"/>
              </a:defRPr>
            </a:lvl1pPr>
            <a:lvl2pPr>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marL="0" lvl="1" algn="ctr">
              <a:lnSpc>
                <a:spcPct val="80000"/>
              </a:lnSpc>
            </a:pPr>
            <a:r>
              <a:rPr lang="en-US" altLang="en-US" sz="3200">
                <a:latin typeface="Calibri" charset="0"/>
                <a:ea typeface="Calibri" charset="0"/>
                <a:cs typeface="Calibri" charset="0"/>
              </a:rPr>
              <a:t>Social Security provided old-age pensions for Americans at age 65</a:t>
            </a:r>
          </a:p>
        </p:txBody>
      </p:sp>
      <p:pic>
        <p:nvPicPr>
          <p:cNvPr id="7" name="Picture 2" descr="http://socialsecurity.procon.org/files/1-social-security-images/social-security-poster-circa-1935-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0"/>
            <a:ext cx="4914900"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52400" y="4011613"/>
            <a:ext cx="3733800" cy="2770187"/>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Social Security was also America’s first welfare program because it provided payments for blind, handicapped, and needy children</a:t>
            </a:r>
          </a:p>
        </p:txBody>
      </p:sp>
      <p:pic>
        <p:nvPicPr>
          <p:cNvPr id="9" name="Picture 4" descr="http://reason.com/assets/mc/_external/2012_04/ah-but-we-were-so-much-young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0" y="76200"/>
            <a:ext cx="4927600" cy="67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xit" presetSubtype="0" fill="hold"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7" descr="gd-strike"/>
          <p:cNvPicPr>
            <a:picLocks noChangeAspect="1" noChangeArrowheads="1"/>
          </p:cNvPicPr>
          <p:nvPr/>
        </p:nvPicPr>
        <p:blipFill>
          <a:blip r:embed="rId2">
            <a:extLst>
              <a:ext uri="{28A0092B-C50C-407E-A947-70E740481C1C}">
                <a14:useLocalDpi xmlns:a14="http://schemas.microsoft.com/office/drawing/2010/main" val="0"/>
              </a:ext>
            </a:extLst>
          </a:blip>
          <a:srcRect l="8435" r="4414"/>
          <a:stretch>
            <a:fillRect/>
          </a:stretch>
        </p:blipFill>
        <p:spPr bwMode="auto">
          <a:xfrm>
            <a:off x="4537075" y="1219200"/>
            <a:ext cx="45307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5"/>
          <p:cNvSpPr>
            <a:spLocks noChangeArrowheads="1"/>
          </p:cNvSpPr>
          <p:nvPr/>
        </p:nvSpPr>
        <p:spPr bwMode="auto">
          <a:xfrm>
            <a:off x="1371600" y="111125"/>
            <a:ext cx="6477000" cy="822325"/>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One of the most important reforms on the New Deal was the Wagner Act </a:t>
            </a:r>
          </a:p>
        </p:txBody>
      </p:sp>
      <p:sp>
        <p:nvSpPr>
          <p:cNvPr id="8" name="Rectangle 7"/>
          <p:cNvSpPr/>
          <p:nvPr/>
        </p:nvSpPr>
        <p:spPr>
          <a:xfrm>
            <a:off x="152400" y="1082675"/>
            <a:ext cx="4267200" cy="1223963"/>
          </a:xfrm>
          <a:prstGeom prst="rect">
            <a:avLst/>
          </a:prstGeom>
          <a:solidFill>
            <a:schemeClr val="accent1">
              <a:lumMod val="20000"/>
              <a:lumOff val="80000"/>
            </a:schemeClr>
          </a:solidFill>
          <a:ln>
            <a:solidFill>
              <a:schemeClr val="tx1"/>
            </a:solidFill>
          </a:ln>
        </p:spPr>
        <p:txBody>
          <a:bodyPr>
            <a:spAutoFit/>
          </a:bodyPr>
          <a:lstStyle/>
          <a:p>
            <a:pPr algn="ctr">
              <a:lnSpc>
                <a:spcPct val="80000"/>
              </a:lnSpc>
              <a:spcBef>
                <a:spcPts val="0"/>
              </a:spcBef>
              <a:defRPr/>
            </a:pPr>
            <a:r>
              <a:rPr lang="en-US" sz="3200" dirty="0">
                <a:latin typeface="Calibri" pitchFamily="34" charset="0"/>
                <a:ea typeface="Calibri" pitchFamily="34" charset="0"/>
                <a:cs typeface="Calibri" pitchFamily="34" charset="0"/>
              </a:rPr>
              <a:t>The law protected workers’ right to strike and collectively bargain </a:t>
            </a:r>
          </a:p>
        </p:txBody>
      </p:sp>
      <p:sp>
        <p:nvSpPr>
          <p:cNvPr id="33797" name="Rectangle 8"/>
          <p:cNvSpPr>
            <a:spLocks noChangeArrowheads="1"/>
          </p:cNvSpPr>
          <p:nvPr/>
        </p:nvSpPr>
        <p:spPr bwMode="auto">
          <a:xfrm>
            <a:off x="152400" y="2438400"/>
            <a:ext cx="4267200" cy="2414588"/>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It created a Fair Labor Practices Commission to regulate unfair practices used by companies to discourage union membership </a:t>
            </a:r>
          </a:p>
        </p:txBody>
      </p:sp>
      <p:sp>
        <p:nvSpPr>
          <p:cNvPr id="10" name="Rectangle 9"/>
          <p:cNvSpPr>
            <a:spLocks noChangeArrowheads="1"/>
          </p:cNvSpPr>
          <p:nvPr/>
        </p:nvSpPr>
        <p:spPr bwMode="auto">
          <a:xfrm>
            <a:off x="152400" y="5059363"/>
            <a:ext cx="4267200" cy="1189037"/>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Due to the Wagner Act, union membership in the USA increased</a:t>
            </a:r>
          </a:p>
        </p:txBody>
      </p:sp>
      <p:pic>
        <p:nvPicPr>
          <p:cNvPr id="11" name="Picture 6" descr="http://www.intellectualtakeout.org/sites/www.intellectualtakeout.org/files/imagecache/chart_content/chart-graph/Union%20Membership%20Before%20and%20After%20Wagner%20A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66800"/>
            <a:ext cx="4530725"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144000" cy="762000"/>
          </a:xfrm>
        </p:spPr>
        <p:txBody>
          <a:bodyPr/>
          <a:lstStyle/>
          <a:p>
            <a:r>
              <a:rPr lang="en-US" altLang="en-US" sz="3600">
                <a:solidFill>
                  <a:srgbClr val="C00000"/>
                </a:solidFill>
                <a:latin typeface="Calibri" charset="0"/>
                <a:ea typeface="Calibri" charset="0"/>
                <a:cs typeface="Calibri" charset="0"/>
              </a:rPr>
              <a:t>New Deal Posters </a:t>
            </a:r>
          </a:p>
        </p:txBody>
      </p:sp>
      <p:sp>
        <p:nvSpPr>
          <p:cNvPr id="34819" name="Content Placeholder 2"/>
          <p:cNvSpPr>
            <a:spLocks noGrp="1"/>
          </p:cNvSpPr>
          <p:nvPr>
            <p:ph idx="1"/>
          </p:nvPr>
        </p:nvSpPr>
        <p:spPr>
          <a:xfrm>
            <a:off x="0" y="685800"/>
            <a:ext cx="5791200" cy="6096000"/>
          </a:xfrm>
        </p:spPr>
        <p:txBody>
          <a:bodyPr/>
          <a:lstStyle/>
          <a:p>
            <a:pPr>
              <a:lnSpc>
                <a:spcPct val="90000"/>
              </a:lnSpc>
              <a:spcBef>
                <a:spcPct val="0"/>
              </a:spcBef>
              <a:spcAft>
                <a:spcPts val="600"/>
              </a:spcAft>
            </a:pPr>
            <a:r>
              <a:rPr lang="en-US" altLang="en-US" sz="3200">
                <a:solidFill>
                  <a:srgbClr val="0000CC"/>
                </a:solidFill>
                <a:latin typeface="Calibri" charset="0"/>
                <a:ea typeface="Calibri" charset="0"/>
                <a:cs typeface="Calibri" charset="0"/>
              </a:rPr>
              <a:t>Create a New Deal poster advertisement:</a:t>
            </a:r>
          </a:p>
          <a:p>
            <a:pPr lvl="1">
              <a:lnSpc>
                <a:spcPct val="90000"/>
              </a:lnSpc>
              <a:spcBef>
                <a:spcPct val="0"/>
              </a:spcBef>
              <a:spcAft>
                <a:spcPts val="600"/>
              </a:spcAft>
            </a:pPr>
            <a:r>
              <a:rPr lang="en-US" altLang="en-US" sz="3200">
                <a:solidFill>
                  <a:srgbClr val="0000CC"/>
                </a:solidFill>
                <a:latin typeface="Calibri" charset="0"/>
                <a:ea typeface="Calibri" charset="0"/>
                <a:cs typeface="Calibri" charset="0"/>
              </a:rPr>
              <a:t>In your group, create an advertisement for one of </a:t>
            </a:r>
            <a:br>
              <a:rPr lang="en-US" altLang="en-US" sz="3200">
                <a:solidFill>
                  <a:srgbClr val="0000CC"/>
                </a:solidFill>
                <a:latin typeface="Calibri" charset="0"/>
                <a:ea typeface="Calibri" charset="0"/>
                <a:cs typeface="Calibri" charset="0"/>
              </a:rPr>
            </a:br>
            <a:r>
              <a:rPr lang="en-US" altLang="en-US" sz="3200">
                <a:solidFill>
                  <a:srgbClr val="0000CC"/>
                </a:solidFill>
                <a:latin typeface="Calibri" charset="0"/>
                <a:ea typeface="Calibri" charset="0"/>
                <a:cs typeface="Calibri" charset="0"/>
              </a:rPr>
              <a:t>8 New Deal programs</a:t>
            </a:r>
          </a:p>
          <a:p>
            <a:pPr lvl="1">
              <a:lnSpc>
                <a:spcPct val="90000"/>
              </a:lnSpc>
              <a:spcBef>
                <a:spcPct val="0"/>
              </a:spcBef>
              <a:spcAft>
                <a:spcPts val="600"/>
              </a:spcAft>
            </a:pPr>
            <a:r>
              <a:rPr lang="en-US" altLang="en-US" sz="3200">
                <a:solidFill>
                  <a:srgbClr val="0000CC"/>
                </a:solidFill>
                <a:latin typeface="Calibri" charset="0"/>
                <a:ea typeface="Calibri" charset="0"/>
                <a:cs typeface="Calibri" charset="0"/>
              </a:rPr>
              <a:t>You cannot name the program, but you need to illustrate its features</a:t>
            </a:r>
          </a:p>
          <a:p>
            <a:pPr lvl="1">
              <a:lnSpc>
                <a:spcPct val="90000"/>
              </a:lnSpc>
              <a:spcBef>
                <a:spcPct val="0"/>
              </a:spcBef>
              <a:spcAft>
                <a:spcPts val="600"/>
              </a:spcAft>
            </a:pPr>
            <a:r>
              <a:rPr lang="en-US" altLang="en-US" sz="3200">
                <a:solidFill>
                  <a:srgbClr val="0000CC"/>
                </a:solidFill>
                <a:latin typeface="Calibri" charset="0"/>
                <a:ea typeface="Calibri" charset="0"/>
                <a:cs typeface="Calibri" charset="0"/>
              </a:rPr>
              <a:t>Include your group number </a:t>
            </a:r>
            <a:br>
              <a:rPr lang="en-US" altLang="en-US" sz="3200">
                <a:solidFill>
                  <a:srgbClr val="0000CC"/>
                </a:solidFill>
                <a:latin typeface="Calibri" charset="0"/>
                <a:ea typeface="Calibri" charset="0"/>
                <a:cs typeface="Calibri" charset="0"/>
              </a:rPr>
            </a:br>
            <a:r>
              <a:rPr lang="en-US" altLang="en-US" sz="3200">
                <a:solidFill>
                  <a:srgbClr val="0000CC"/>
                </a:solidFill>
                <a:latin typeface="Calibri" charset="0"/>
                <a:ea typeface="Calibri" charset="0"/>
                <a:cs typeface="Calibri" charset="0"/>
              </a:rPr>
              <a:t>(1-8) and post it on the wall</a:t>
            </a:r>
          </a:p>
          <a:p>
            <a:pPr>
              <a:lnSpc>
                <a:spcPct val="90000"/>
              </a:lnSpc>
              <a:spcBef>
                <a:spcPct val="0"/>
              </a:spcBef>
              <a:spcAft>
                <a:spcPts val="600"/>
              </a:spcAft>
            </a:pPr>
            <a:r>
              <a:rPr lang="en-US" altLang="en-US" sz="3200">
                <a:solidFill>
                  <a:srgbClr val="006600"/>
                </a:solidFill>
                <a:latin typeface="Calibri" charset="0"/>
                <a:ea typeface="Calibri" charset="0"/>
                <a:cs typeface="Calibri" charset="0"/>
              </a:rPr>
              <a:t>Go around the room and use your charts to guess which </a:t>
            </a:r>
            <a:br>
              <a:rPr lang="en-US" altLang="en-US" sz="3200">
                <a:solidFill>
                  <a:srgbClr val="006600"/>
                </a:solidFill>
                <a:latin typeface="Calibri" charset="0"/>
                <a:ea typeface="Calibri" charset="0"/>
                <a:cs typeface="Calibri" charset="0"/>
              </a:rPr>
            </a:br>
            <a:r>
              <a:rPr lang="en-US" altLang="en-US" sz="3200">
                <a:solidFill>
                  <a:srgbClr val="006600"/>
                </a:solidFill>
                <a:latin typeface="Calibri" charset="0"/>
                <a:ea typeface="Calibri" charset="0"/>
                <a:cs typeface="Calibri" charset="0"/>
              </a:rPr>
              <a:t>group was assigned which topic</a:t>
            </a:r>
          </a:p>
        </p:txBody>
      </p:sp>
      <p:pic>
        <p:nvPicPr>
          <p:cNvPr id="34820" name="Picture 5" descr="http://instruct.westvalley.edu/kelly/Distance_Learning/17B_Links/Images/NRA_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866775"/>
            <a:ext cx="33337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http://upload.wikimedia.org/wikipedia/commons/3/39/1936_Electoral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51938"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4"/>
          <p:cNvSpPr>
            <a:spLocks noChangeArrowheads="1"/>
          </p:cNvSpPr>
          <p:nvPr/>
        </p:nvSpPr>
        <p:spPr bwMode="auto">
          <a:xfrm>
            <a:off x="152400" y="173038"/>
            <a:ext cx="4267200" cy="1274762"/>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In 1936, FDR was overwhelmingly elected to a second term…</a:t>
            </a:r>
          </a:p>
        </p:txBody>
      </p:sp>
      <p:sp>
        <p:nvSpPr>
          <p:cNvPr id="6" name="Rectangle 14"/>
          <p:cNvSpPr>
            <a:spLocks noChangeArrowheads="1"/>
          </p:cNvSpPr>
          <p:nvPr/>
        </p:nvSpPr>
        <p:spPr bwMode="auto">
          <a:xfrm>
            <a:off x="4576763" y="173038"/>
            <a:ext cx="4414837" cy="1274762"/>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…But his second term would prove more difficult than his first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5" descr="DIVI723356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01"/>
          <a:stretch>
            <a:fillRect/>
          </a:stretch>
        </p:blipFill>
        <p:spPr>
          <a:xfrm>
            <a:off x="152400" y="1936750"/>
            <a:ext cx="8912225" cy="4845050"/>
          </a:xfrm>
          <a:noFill/>
          <a:extLst>
            <a:ext uri="{91240B29-F687-4F45-9708-019B960494DF}">
              <a14:hiddenLine xmlns:a14="http://schemas.microsoft.com/office/drawing/2010/main" w="38100">
                <a:solidFill>
                  <a:srgbClr val="000000"/>
                </a:solidFill>
                <a:miter lim="800000"/>
                <a:headEnd/>
                <a:tailEnd/>
              </a14:hiddenLine>
            </a:ext>
          </a:extLst>
        </p:spPr>
      </p:pic>
      <p:sp>
        <p:nvSpPr>
          <p:cNvPr id="36867" name="Isosceles Triangle 6"/>
          <p:cNvSpPr>
            <a:spLocks noChangeArrowheads="1"/>
          </p:cNvSpPr>
          <p:nvPr/>
        </p:nvSpPr>
        <p:spPr bwMode="auto">
          <a:xfrm rot="10800000">
            <a:off x="4876800" y="2093913"/>
            <a:ext cx="3505200" cy="15240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6868" name="Isosceles Triangle 7"/>
          <p:cNvSpPr>
            <a:spLocks noChangeArrowheads="1"/>
          </p:cNvSpPr>
          <p:nvPr/>
        </p:nvSpPr>
        <p:spPr bwMode="auto">
          <a:xfrm rot="-5400000">
            <a:off x="7260431" y="4934744"/>
            <a:ext cx="2395538" cy="12192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6869" name="Isosceles Triangle 8"/>
          <p:cNvSpPr>
            <a:spLocks noChangeArrowheads="1"/>
          </p:cNvSpPr>
          <p:nvPr/>
        </p:nvSpPr>
        <p:spPr bwMode="auto">
          <a:xfrm rot="-10384484">
            <a:off x="7164388" y="4376738"/>
            <a:ext cx="1671637" cy="13938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32" name="Isosceles Triangle 10"/>
          <p:cNvSpPr>
            <a:spLocks noChangeArrowheads="1"/>
          </p:cNvSpPr>
          <p:nvPr/>
        </p:nvSpPr>
        <p:spPr bwMode="auto">
          <a:xfrm rot="318388">
            <a:off x="5029200" y="3541713"/>
            <a:ext cx="1835150" cy="17478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26633" name="Isosceles Triangle 11"/>
          <p:cNvSpPr>
            <a:spLocks noChangeArrowheads="1"/>
          </p:cNvSpPr>
          <p:nvPr/>
        </p:nvSpPr>
        <p:spPr bwMode="auto">
          <a:xfrm rot="-412731">
            <a:off x="5653088" y="3713163"/>
            <a:ext cx="1689100" cy="15573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6872" name="Right Brace 1"/>
          <p:cNvSpPr>
            <a:spLocks/>
          </p:cNvSpPr>
          <p:nvPr/>
        </p:nvSpPr>
        <p:spPr bwMode="auto">
          <a:xfrm rot="-5400000">
            <a:off x="3405981" y="5433219"/>
            <a:ext cx="465138" cy="1181100"/>
          </a:xfrm>
          <a:prstGeom prst="rightBrace">
            <a:avLst>
              <a:gd name="adj1" fmla="val 37936"/>
              <a:gd name="adj2" fmla="val 50000"/>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6873" name="TextBox 2"/>
          <p:cNvSpPr txBox="1">
            <a:spLocks noChangeArrowheads="1"/>
          </p:cNvSpPr>
          <p:nvPr/>
        </p:nvSpPr>
        <p:spPr bwMode="auto">
          <a:xfrm>
            <a:off x="2514600" y="5176838"/>
            <a:ext cx="18954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2400">
                <a:solidFill>
                  <a:srgbClr val="C00000"/>
                </a:solidFill>
                <a:latin typeface="Calibri" charset="0"/>
              </a:rPr>
              <a:t>The “First” </a:t>
            </a:r>
            <a:br>
              <a:rPr lang="en-US" altLang="en-US" sz="2400">
                <a:solidFill>
                  <a:srgbClr val="C00000"/>
                </a:solidFill>
                <a:latin typeface="Calibri" charset="0"/>
              </a:rPr>
            </a:br>
            <a:r>
              <a:rPr lang="en-US" altLang="en-US" sz="2400">
                <a:solidFill>
                  <a:srgbClr val="C00000"/>
                </a:solidFill>
                <a:latin typeface="Calibri" charset="0"/>
              </a:rPr>
              <a:t>New Deal</a:t>
            </a:r>
          </a:p>
        </p:txBody>
      </p:sp>
      <p:sp>
        <p:nvSpPr>
          <p:cNvPr id="36874" name="Right Brace 13"/>
          <p:cNvSpPr>
            <a:spLocks/>
          </p:cNvSpPr>
          <p:nvPr/>
        </p:nvSpPr>
        <p:spPr bwMode="auto">
          <a:xfrm rot="-5400000">
            <a:off x="4948237" y="5184776"/>
            <a:ext cx="390525" cy="1752600"/>
          </a:xfrm>
          <a:prstGeom prst="rightBrace">
            <a:avLst>
              <a:gd name="adj1" fmla="val 37897"/>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solidFill>
                <a:srgbClr val="0000CC"/>
              </a:solidFill>
            </a:endParaRPr>
          </a:p>
        </p:txBody>
      </p:sp>
      <p:sp>
        <p:nvSpPr>
          <p:cNvPr id="36875" name="TextBox 14"/>
          <p:cNvSpPr txBox="1">
            <a:spLocks noChangeArrowheads="1"/>
          </p:cNvSpPr>
          <p:nvPr/>
        </p:nvSpPr>
        <p:spPr bwMode="auto">
          <a:xfrm>
            <a:off x="4124325" y="5176838"/>
            <a:ext cx="21240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2400">
                <a:solidFill>
                  <a:srgbClr val="0000CC"/>
                </a:solidFill>
                <a:latin typeface="Calibri" charset="0"/>
              </a:rPr>
              <a:t>The “Second” </a:t>
            </a:r>
            <a:br>
              <a:rPr lang="en-US" altLang="en-US" sz="2400">
                <a:solidFill>
                  <a:srgbClr val="0000CC"/>
                </a:solidFill>
                <a:latin typeface="Calibri" charset="0"/>
              </a:rPr>
            </a:br>
            <a:r>
              <a:rPr lang="en-US" altLang="en-US" sz="2400">
                <a:solidFill>
                  <a:srgbClr val="0000CC"/>
                </a:solidFill>
                <a:latin typeface="Calibri" charset="0"/>
              </a:rPr>
              <a:t>New Deal</a:t>
            </a:r>
          </a:p>
        </p:txBody>
      </p:sp>
      <p:cxnSp>
        <p:nvCxnSpPr>
          <p:cNvPr id="36876" name="Straight Connector 5"/>
          <p:cNvCxnSpPr>
            <a:cxnSpLocks noChangeShapeType="1"/>
          </p:cNvCxnSpPr>
          <p:nvPr/>
        </p:nvCxnSpPr>
        <p:spPr bwMode="auto">
          <a:xfrm flipH="1" flipV="1">
            <a:off x="4229100" y="2286000"/>
            <a:ext cx="0" cy="4495800"/>
          </a:xfrm>
          <a:prstGeom prst="line">
            <a:avLst/>
          </a:prstGeom>
          <a:noFill/>
          <a:ln w="9525">
            <a:solidFill>
              <a:srgbClr val="0000CC"/>
            </a:solidFill>
            <a:prstDash val="dash"/>
            <a:round/>
            <a:headEnd/>
            <a:tailEnd/>
          </a:ln>
          <a:extLst>
            <a:ext uri="{909E8E84-426E-40DD-AFC4-6F175D3DCCD1}">
              <a14:hiddenFill xmlns:a14="http://schemas.microsoft.com/office/drawing/2010/main">
                <a:noFill/>
              </a14:hiddenFill>
            </a:ext>
          </a:extLst>
        </p:spPr>
      </p:cxnSp>
      <p:cxnSp>
        <p:nvCxnSpPr>
          <p:cNvPr id="36877" name="Straight Connector 5"/>
          <p:cNvCxnSpPr>
            <a:cxnSpLocks noChangeShapeType="1"/>
          </p:cNvCxnSpPr>
          <p:nvPr/>
        </p:nvCxnSpPr>
        <p:spPr bwMode="auto">
          <a:xfrm flipH="1" flipV="1">
            <a:off x="6019800" y="2286000"/>
            <a:ext cx="0" cy="4495800"/>
          </a:xfrm>
          <a:prstGeom prst="line">
            <a:avLst/>
          </a:prstGeom>
          <a:noFill/>
          <a:ln w="9525">
            <a:solidFill>
              <a:srgbClr val="006600"/>
            </a:solidFill>
            <a:prstDash val="dash"/>
            <a:round/>
            <a:headEnd/>
            <a:tailEnd/>
          </a:ln>
          <a:extLst>
            <a:ext uri="{909E8E84-426E-40DD-AFC4-6F175D3DCCD1}">
              <a14:hiddenFill xmlns:a14="http://schemas.microsoft.com/office/drawing/2010/main">
                <a:noFill/>
              </a14:hiddenFill>
            </a:ext>
          </a:extLst>
        </p:spPr>
      </p:cxnSp>
      <p:sp>
        <p:nvSpPr>
          <p:cNvPr id="36878" name="Rectangle 14"/>
          <p:cNvSpPr>
            <a:spLocks noChangeArrowheads="1"/>
          </p:cNvSpPr>
          <p:nvPr/>
        </p:nvSpPr>
        <p:spPr bwMode="auto">
          <a:xfrm>
            <a:off x="304800" y="76200"/>
            <a:ext cx="8609013" cy="1206500"/>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By 1937, President Roosevelt faced criticisms </a:t>
            </a:r>
            <a:br>
              <a:rPr lang="en-US" altLang="en-US" sz="3200">
                <a:latin typeface="Calibri" charset="0"/>
                <a:ea typeface="Calibri" charset="0"/>
                <a:cs typeface="Calibri" charset="0"/>
              </a:rPr>
            </a:br>
            <a:r>
              <a:rPr lang="en-US" altLang="en-US" sz="3200">
                <a:latin typeface="Calibri" charset="0"/>
                <a:ea typeface="Calibri" charset="0"/>
                <a:cs typeface="Calibri" charset="0"/>
              </a:rPr>
              <a:t>that the New Deal was too expensive, did not eliminate unemployment, or end the depression </a:t>
            </a:r>
          </a:p>
        </p:txBody>
      </p:sp>
      <p:cxnSp>
        <p:nvCxnSpPr>
          <p:cNvPr id="36879" name="Straight Connector 5"/>
          <p:cNvCxnSpPr>
            <a:cxnSpLocks noChangeShapeType="1"/>
          </p:cNvCxnSpPr>
          <p:nvPr/>
        </p:nvCxnSpPr>
        <p:spPr bwMode="auto">
          <a:xfrm flipH="1" flipV="1">
            <a:off x="3048000" y="2286000"/>
            <a:ext cx="0" cy="4495800"/>
          </a:xfrm>
          <a:prstGeom prst="line">
            <a:avLst/>
          </a:prstGeom>
          <a:noFill/>
          <a:ln w="9525">
            <a:solidFill>
              <a:srgbClr val="C00000"/>
            </a:solidFill>
            <a:prstDash val="dash"/>
            <a:round/>
            <a:headEnd/>
            <a:tailEnd/>
          </a:ln>
          <a:extLst>
            <a:ext uri="{909E8E84-426E-40DD-AFC4-6F175D3DCCD1}">
              <a14:hiddenFill xmlns:a14="http://schemas.microsoft.com/office/drawing/2010/main">
                <a:noFill/>
              </a14:hiddenFill>
            </a:ext>
          </a:extLst>
        </p:spPr>
      </p:cxnSp>
      <p:pic>
        <p:nvPicPr>
          <p:cNvPr id="24" name="Picture 6" descr="'What we need is another pump', Cartoon depicting Franklin D. Roosevelt's (1882-1945) 'Pump Priming Deficits', 19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371600"/>
            <a:ext cx="51689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4"/>
          <p:cNvSpPr>
            <a:spLocks noChangeArrowheads="1"/>
          </p:cNvSpPr>
          <p:nvPr/>
        </p:nvSpPr>
        <p:spPr bwMode="auto">
          <a:xfrm>
            <a:off x="1676400" y="1408113"/>
            <a:ext cx="7237413" cy="890587"/>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 backed off government funded job programs and unemployment quickly rose</a:t>
            </a:r>
          </a:p>
        </p:txBody>
      </p:sp>
      <p:sp>
        <p:nvSpPr>
          <p:cNvPr id="23" name="Rectangle 14"/>
          <p:cNvSpPr>
            <a:spLocks noChangeArrowheads="1"/>
          </p:cNvSpPr>
          <p:nvPr/>
        </p:nvSpPr>
        <p:spPr bwMode="auto">
          <a:xfrm>
            <a:off x="2362200" y="2397125"/>
            <a:ext cx="6553200" cy="839788"/>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The New Deal was not stimulating the economy to end the Great Depression </a:t>
            </a:r>
          </a:p>
        </p:txBody>
      </p:sp>
      <p:sp>
        <p:nvSpPr>
          <p:cNvPr id="22" name="5-Point Star 21"/>
          <p:cNvSpPr/>
          <p:nvPr/>
        </p:nvSpPr>
        <p:spPr bwMode="auto">
          <a:xfrm>
            <a:off x="5105400" y="4038600"/>
            <a:ext cx="533400" cy="457200"/>
          </a:xfrm>
          <a:prstGeom prst="star5">
            <a:avLst/>
          </a:prstGeom>
          <a:solidFill>
            <a:srgbClr val="00FF00"/>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8" presetClass="emph" presetSubtype="0" fill="hold" nodeType="withEffect">
                                  <p:stCondLst>
                                    <p:cond delay="0"/>
                                  </p:stCondLst>
                                  <p:childTnLst>
                                    <p:animRot by="21600000">
                                      <p:cBhvr>
                                        <p:cTn id="9" dur="2000" fill="hold"/>
                                        <p:tgtEl>
                                          <p:spTgt spid="22"/>
                                        </p:tgtEl>
                                        <p:attrNameLst>
                                          <p:attrName>r</p:attrName>
                                        </p:attrNameLst>
                                      </p:cBhvr>
                                    </p:animRo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xit" presetSubtype="0" fill="hold" grpId="0" nodeType="withEffect">
                                  <p:stCondLst>
                                    <p:cond delay="0"/>
                                  </p:stCondLst>
                                  <p:childTnLst>
                                    <p:animEffect transition="out" filter="fade">
                                      <p:cBhvr>
                                        <p:cTn id="24" dur="500"/>
                                        <p:tgtEl>
                                          <p:spTgt spid="26633"/>
                                        </p:tgtEl>
                                      </p:cBhvr>
                                    </p:animEffect>
                                    <p:set>
                                      <p:cBhvr>
                                        <p:cTn id="25" dur="1" fill="hold">
                                          <p:stCondLst>
                                            <p:cond delay="499"/>
                                          </p:stCondLst>
                                        </p:cTn>
                                        <p:tgtEl>
                                          <p:spTgt spid="2663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632"/>
                                        </p:tgtEl>
                                      </p:cBhvr>
                                    </p:animEffect>
                                    <p:set>
                                      <p:cBhvr>
                                        <p:cTn id="28" dur="1" fill="hold">
                                          <p:stCondLst>
                                            <p:cond delay="499"/>
                                          </p:stCondLst>
                                        </p:cTn>
                                        <p:tgtEl>
                                          <p:spTgt spid="26632"/>
                                        </p:tgtEl>
                                        <p:attrNameLst>
                                          <p:attrName>style.visibility</p:attrName>
                                        </p:attrNameLst>
                                      </p:cBhvr>
                                      <p:to>
                                        <p:strVal val="hidden"/>
                                      </p:to>
                                    </p:set>
                                  </p:childTnLst>
                                </p:cTn>
                              </p:par>
                            </p:childTnLst>
                          </p:cTn>
                        </p:par>
                        <p:par>
                          <p:cTn id="29" fill="hold" nodeType="afterGroup">
                            <p:stCondLst>
                              <p:cond delay="500"/>
                            </p:stCondLst>
                            <p:childTnLst>
                              <p:par>
                                <p:cTn id="30" presetID="56" presetClass="path" presetSubtype="0" accel="50000" decel="50000" fill="hold" nodeType="afterEffect">
                                  <p:stCondLst>
                                    <p:cond delay="0"/>
                                  </p:stCondLst>
                                  <p:childTnLst>
                                    <p:animMotion origin="layout" path="M 0 -2.22222E-6 L 0.07083 -0.12222 " pathEditMode="relative" rAng="0" ptsTypes="AA">
                                      <p:cBhvr>
                                        <p:cTn id="31" dur="2000" fill="hold"/>
                                        <p:tgtEl>
                                          <p:spTgt spid="22"/>
                                        </p:tgtEl>
                                        <p:attrNameLst>
                                          <p:attrName>ppt_x</p:attrName>
                                          <p:attrName>ppt_y</p:attrName>
                                        </p:attrNameLst>
                                      </p:cBhvr>
                                      <p:rCtr x="3542" y="-6111"/>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animBg="1"/>
      <p:bldP spid="26633" grpId="0" animBg="1"/>
      <p:bldP spid="21"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60" name="Picture 4" descr="http://newdeal.feri.org/court/toons/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87500"/>
            <a:ext cx="4648200"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14"/>
          <p:cNvSpPr>
            <a:spLocks noChangeArrowheads="1"/>
          </p:cNvSpPr>
          <p:nvPr/>
        </p:nvSpPr>
        <p:spPr bwMode="auto">
          <a:xfrm>
            <a:off x="152400" y="173038"/>
            <a:ext cx="8686800" cy="1274762"/>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In addition, two New Deal recovery </a:t>
            </a:r>
            <a:br>
              <a:rPr lang="en-US" altLang="en-US" sz="3200">
                <a:latin typeface="Calibri" charset="0"/>
                <a:ea typeface="Calibri" charset="0"/>
                <a:cs typeface="Calibri" charset="0"/>
              </a:rPr>
            </a:br>
            <a:r>
              <a:rPr lang="en-US" altLang="en-US" sz="3200">
                <a:latin typeface="Calibri" charset="0"/>
                <a:ea typeface="Calibri" charset="0"/>
                <a:cs typeface="Calibri" charset="0"/>
              </a:rPr>
              <a:t>programs (AAA and NRA) were declared unconstitutional by the Supreme Court </a:t>
            </a:r>
          </a:p>
        </p:txBody>
      </p:sp>
      <p:sp>
        <p:nvSpPr>
          <p:cNvPr id="37892" name="Rectangle 14"/>
          <p:cNvSpPr>
            <a:spLocks noChangeArrowheads="1"/>
          </p:cNvSpPr>
          <p:nvPr/>
        </p:nvSpPr>
        <p:spPr bwMode="auto">
          <a:xfrm>
            <a:off x="152400" y="1600200"/>
            <a:ext cx="3886200" cy="1206500"/>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 feared that the Supreme Court would weaken the New Deal</a:t>
            </a:r>
          </a:p>
        </p:txBody>
      </p:sp>
      <p:sp>
        <p:nvSpPr>
          <p:cNvPr id="7" name="Rectangle 6"/>
          <p:cNvSpPr>
            <a:spLocks noChangeArrowheads="1"/>
          </p:cNvSpPr>
          <p:nvPr/>
        </p:nvSpPr>
        <p:spPr bwMode="auto">
          <a:xfrm>
            <a:off x="152400" y="2947988"/>
            <a:ext cx="3886200" cy="2011362"/>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 threatened to “pack the Supreme Court” and increase the number of justices from 9 to 15 </a:t>
            </a:r>
          </a:p>
        </p:txBody>
      </p:sp>
      <p:sp>
        <p:nvSpPr>
          <p:cNvPr id="8" name="Rectangle 7"/>
          <p:cNvSpPr>
            <a:spLocks noChangeArrowheads="1"/>
          </p:cNvSpPr>
          <p:nvPr/>
        </p:nvSpPr>
        <p:spPr bwMode="auto">
          <a:xfrm>
            <a:off x="152400" y="5105400"/>
            <a:ext cx="3886200" cy="1646238"/>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People were outraged as FDR appeared to be overstepping his Constitutional powers</a:t>
            </a:r>
          </a:p>
        </p:txBody>
      </p:sp>
      <p:pic>
        <p:nvPicPr>
          <p:cNvPr id="70662" name="Picture 6" descr="http://images.flatworldknowledge.com/trowbridge2_1.0/trowbridge2_1.0-fig07_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66875"/>
            <a:ext cx="44958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authentichistory.com/1930-1939/2-fdr/5-courtpacking/1937sc_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587500"/>
            <a:ext cx="4495800" cy="529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court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587500"/>
            <a:ext cx="4900613"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0662"/>
                                        </p:tgtEl>
                                        <p:attrNameLst>
                                          <p:attrName>style.visibility</p:attrName>
                                        </p:attrNameLst>
                                      </p:cBhvr>
                                      <p:to>
                                        <p:strVal val="visible"/>
                                      </p:to>
                                    </p:set>
                                    <p:animEffect transition="in" filter="fade">
                                      <p:cBhvr>
                                        <p:cTn id="10" dur="500"/>
                                        <p:tgtEl>
                                          <p:spTgt spid="70662"/>
                                        </p:tgtEl>
                                      </p:cBhvr>
                                    </p:animEffect>
                                  </p:childTnLst>
                                </p:cTn>
                              </p:par>
                              <p:par>
                                <p:cTn id="11" presetID="10" presetClass="exit" presetSubtype="0" fill="hold" nodeType="withEffect">
                                  <p:stCondLst>
                                    <p:cond delay="0"/>
                                  </p:stCondLst>
                                  <p:childTnLst>
                                    <p:animEffect transition="out" filter="fade">
                                      <p:cBhvr>
                                        <p:cTn id="12" dur="500"/>
                                        <p:tgtEl>
                                          <p:spTgt spid="70660"/>
                                        </p:tgtEl>
                                      </p:cBhvr>
                                    </p:animEffect>
                                    <p:set>
                                      <p:cBhvr>
                                        <p:cTn id="13" dur="1" fill="hold">
                                          <p:stCondLst>
                                            <p:cond delay="499"/>
                                          </p:stCondLst>
                                        </p:cTn>
                                        <p:tgtEl>
                                          <p:spTgt spid="70660"/>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500"/>
                                        <p:tgtEl>
                                          <p:spTgt spid="70662"/>
                                        </p:tgtEl>
                                      </p:cBhvr>
                                    </p:animEffect>
                                    <p:set>
                                      <p:cBhvr>
                                        <p:cTn id="18" dur="1" fill="hold">
                                          <p:stCondLst>
                                            <p:cond delay="499"/>
                                          </p:stCondLst>
                                        </p:cTn>
                                        <p:tgtEl>
                                          <p:spTgt spid="7066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5" descr="DIVI723356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01"/>
          <a:stretch>
            <a:fillRect/>
          </a:stretch>
        </p:blipFill>
        <p:spPr>
          <a:xfrm>
            <a:off x="152400" y="1936750"/>
            <a:ext cx="8912225" cy="4845050"/>
          </a:xfrm>
          <a:noFill/>
          <a:extLst>
            <a:ext uri="{91240B29-F687-4F45-9708-019B960494DF}">
              <a14:hiddenLine xmlns:a14="http://schemas.microsoft.com/office/drawing/2010/main" w="38100">
                <a:solidFill>
                  <a:srgbClr val="000000"/>
                </a:solidFill>
                <a:miter lim="800000"/>
                <a:headEnd/>
                <a:tailEnd/>
              </a14:hiddenLine>
            </a:ext>
          </a:extLst>
        </p:spPr>
      </p:pic>
      <p:sp>
        <p:nvSpPr>
          <p:cNvPr id="38915" name="Isosceles Triangle 6"/>
          <p:cNvSpPr>
            <a:spLocks noChangeArrowheads="1"/>
          </p:cNvSpPr>
          <p:nvPr/>
        </p:nvSpPr>
        <p:spPr bwMode="auto">
          <a:xfrm rot="10800000">
            <a:off x="4876800" y="2093913"/>
            <a:ext cx="3505200" cy="15240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8916" name="Isosceles Triangle 7"/>
          <p:cNvSpPr>
            <a:spLocks noChangeArrowheads="1"/>
          </p:cNvSpPr>
          <p:nvPr/>
        </p:nvSpPr>
        <p:spPr bwMode="auto">
          <a:xfrm rot="-5400000">
            <a:off x="7260431" y="4934744"/>
            <a:ext cx="2395538" cy="12192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8917" name="Isosceles Triangle 8"/>
          <p:cNvSpPr>
            <a:spLocks noChangeArrowheads="1"/>
          </p:cNvSpPr>
          <p:nvPr/>
        </p:nvSpPr>
        <p:spPr bwMode="auto">
          <a:xfrm rot="-10384484">
            <a:off x="7164388" y="4376738"/>
            <a:ext cx="1671637" cy="13938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8918" name="Right Brace 1"/>
          <p:cNvSpPr>
            <a:spLocks/>
          </p:cNvSpPr>
          <p:nvPr/>
        </p:nvSpPr>
        <p:spPr bwMode="auto">
          <a:xfrm rot="-5400000">
            <a:off x="3405981" y="5433219"/>
            <a:ext cx="465138" cy="1181100"/>
          </a:xfrm>
          <a:prstGeom prst="rightBrace">
            <a:avLst>
              <a:gd name="adj1" fmla="val 37936"/>
              <a:gd name="adj2" fmla="val 50000"/>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38919" name="TextBox 2"/>
          <p:cNvSpPr txBox="1">
            <a:spLocks noChangeArrowheads="1"/>
          </p:cNvSpPr>
          <p:nvPr/>
        </p:nvSpPr>
        <p:spPr bwMode="auto">
          <a:xfrm>
            <a:off x="2514600" y="5176838"/>
            <a:ext cx="18954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2400">
                <a:solidFill>
                  <a:srgbClr val="C00000"/>
                </a:solidFill>
                <a:latin typeface="Calibri" charset="0"/>
              </a:rPr>
              <a:t>The “First” </a:t>
            </a:r>
            <a:br>
              <a:rPr lang="en-US" altLang="en-US" sz="2400">
                <a:solidFill>
                  <a:srgbClr val="C00000"/>
                </a:solidFill>
                <a:latin typeface="Calibri" charset="0"/>
              </a:rPr>
            </a:br>
            <a:r>
              <a:rPr lang="en-US" altLang="en-US" sz="2400">
                <a:solidFill>
                  <a:srgbClr val="C00000"/>
                </a:solidFill>
                <a:latin typeface="Calibri" charset="0"/>
              </a:rPr>
              <a:t>New Deal</a:t>
            </a:r>
          </a:p>
        </p:txBody>
      </p:sp>
      <p:sp>
        <p:nvSpPr>
          <p:cNvPr id="38920" name="Right Brace 13"/>
          <p:cNvSpPr>
            <a:spLocks/>
          </p:cNvSpPr>
          <p:nvPr/>
        </p:nvSpPr>
        <p:spPr bwMode="auto">
          <a:xfrm rot="-5400000">
            <a:off x="4948237" y="5184776"/>
            <a:ext cx="390525" cy="1752600"/>
          </a:xfrm>
          <a:prstGeom prst="rightBrace">
            <a:avLst>
              <a:gd name="adj1" fmla="val 37897"/>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solidFill>
                <a:srgbClr val="0000CC"/>
              </a:solidFill>
            </a:endParaRPr>
          </a:p>
        </p:txBody>
      </p:sp>
      <p:sp>
        <p:nvSpPr>
          <p:cNvPr id="38921" name="TextBox 14"/>
          <p:cNvSpPr txBox="1">
            <a:spLocks noChangeArrowheads="1"/>
          </p:cNvSpPr>
          <p:nvPr/>
        </p:nvSpPr>
        <p:spPr bwMode="auto">
          <a:xfrm>
            <a:off x="4124325" y="5176838"/>
            <a:ext cx="21240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2400">
                <a:solidFill>
                  <a:srgbClr val="0000CC"/>
                </a:solidFill>
                <a:latin typeface="Calibri" charset="0"/>
              </a:rPr>
              <a:t>The “Second” </a:t>
            </a:r>
            <a:br>
              <a:rPr lang="en-US" altLang="en-US" sz="2400">
                <a:solidFill>
                  <a:srgbClr val="0000CC"/>
                </a:solidFill>
                <a:latin typeface="Calibri" charset="0"/>
              </a:rPr>
            </a:br>
            <a:r>
              <a:rPr lang="en-US" altLang="en-US" sz="2400">
                <a:solidFill>
                  <a:srgbClr val="0000CC"/>
                </a:solidFill>
                <a:latin typeface="Calibri" charset="0"/>
              </a:rPr>
              <a:t>New Deal</a:t>
            </a:r>
          </a:p>
        </p:txBody>
      </p:sp>
      <p:cxnSp>
        <p:nvCxnSpPr>
          <p:cNvPr id="38922" name="Straight Connector 5"/>
          <p:cNvCxnSpPr>
            <a:cxnSpLocks noChangeShapeType="1"/>
          </p:cNvCxnSpPr>
          <p:nvPr/>
        </p:nvCxnSpPr>
        <p:spPr bwMode="auto">
          <a:xfrm flipH="1" flipV="1">
            <a:off x="4229100" y="2286000"/>
            <a:ext cx="0" cy="4495800"/>
          </a:xfrm>
          <a:prstGeom prst="line">
            <a:avLst/>
          </a:prstGeom>
          <a:noFill/>
          <a:ln w="9525">
            <a:solidFill>
              <a:srgbClr val="0000CC"/>
            </a:solidFill>
            <a:prstDash val="dash"/>
            <a:round/>
            <a:headEnd/>
            <a:tailEnd/>
          </a:ln>
          <a:extLst>
            <a:ext uri="{909E8E84-426E-40DD-AFC4-6F175D3DCCD1}">
              <a14:hiddenFill xmlns:a14="http://schemas.microsoft.com/office/drawing/2010/main">
                <a:noFill/>
              </a14:hiddenFill>
            </a:ext>
          </a:extLst>
        </p:spPr>
      </p:cxnSp>
      <p:cxnSp>
        <p:nvCxnSpPr>
          <p:cNvPr id="38923" name="Straight Connector 5"/>
          <p:cNvCxnSpPr>
            <a:cxnSpLocks noChangeShapeType="1"/>
          </p:cNvCxnSpPr>
          <p:nvPr/>
        </p:nvCxnSpPr>
        <p:spPr bwMode="auto">
          <a:xfrm flipH="1" flipV="1">
            <a:off x="6019800" y="2286000"/>
            <a:ext cx="0" cy="4495800"/>
          </a:xfrm>
          <a:prstGeom prst="line">
            <a:avLst/>
          </a:prstGeom>
          <a:noFill/>
          <a:ln w="9525">
            <a:solidFill>
              <a:srgbClr val="006600"/>
            </a:solidFill>
            <a:prstDash val="dash"/>
            <a:round/>
            <a:headEnd/>
            <a:tailEnd/>
          </a:ln>
          <a:extLst>
            <a:ext uri="{909E8E84-426E-40DD-AFC4-6F175D3DCCD1}">
              <a14:hiddenFill xmlns:a14="http://schemas.microsoft.com/office/drawing/2010/main">
                <a:noFill/>
              </a14:hiddenFill>
            </a:ext>
          </a:extLst>
        </p:spPr>
      </p:cxnSp>
      <p:cxnSp>
        <p:nvCxnSpPr>
          <p:cNvPr id="38924" name="Straight Connector 5"/>
          <p:cNvCxnSpPr>
            <a:cxnSpLocks noChangeShapeType="1"/>
          </p:cNvCxnSpPr>
          <p:nvPr/>
        </p:nvCxnSpPr>
        <p:spPr bwMode="auto">
          <a:xfrm flipH="1" flipV="1">
            <a:off x="3048000" y="2286000"/>
            <a:ext cx="0" cy="4495800"/>
          </a:xfrm>
          <a:prstGeom prst="line">
            <a:avLst/>
          </a:prstGeom>
          <a:noFill/>
          <a:ln w="9525">
            <a:solidFill>
              <a:srgbClr val="C00000"/>
            </a:solidFill>
            <a:prstDash val="dash"/>
            <a:round/>
            <a:headEnd/>
            <a:tailEnd/>
          </a:ln>
          <a:extLst>
            <a:ext uri="{909E8E84-426E-40DD-AFC4-6F175D3DCCD1}">
              <a14:hiddenFill xmlns:a14="http://schemas.microsoft.com/office/drawing/2010/main">
                <a:noFill/>
              </a14:hiddenFill>
            </a:ext>
          </a:extLst>
        </p:spPr>
      </p:cxnSp>
      <p:sp>
        <p:nvSpPr>
          <p:cNvPr id="22" name="5-Point Star 21"/>
          <p:cNvSpPr/>
          <p:nvPr/>
        </p:nvSpPr>
        <p:spPr bwMode="auto">
          <a:xfrm>
            <a:off x="5715000" y="3217863"/>
            <a:ext cx="533400" cy="457200"/>
          </a:xfrm>
          <a:prstGeom prst="star5">
            <a:avLst/>
          </a:prstGeom>
          <a:solidFill>
            <a:srgbClr val="00FF00"/>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New Roman" pitchFamily="18" charset="0"/>
            </a:endParaRPr>
          </a:p>
        </p:txBody>
      </p:sp>
      <p:sp>
        <p:nvSpPr>
          <p:cNvPr id="25" name="Rectangle 14"/>
          <p:cNvSpPr>
            <a:spLocks noChangeArrowheads="1"/>
          </p:cNvSpPr>
          <p:nvPr/>
        </p:nvSpPr>
        <p:spPr bwMode="auto">
          <a:xfrm>
            <a:off x="152400" y="173038"/>
            <a:ext cx="4800600" cy="1668462"/>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After 1938, Congress focused on trying to control spending and did not pass any more New Deal laws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p:cNvGraphicFramePr/>
          <p:nvPr/>
        </p:nvGraphicFramePr>
        <p:xfrm>
          <a:off x="152400" y="2057400"/>
          <a:ext cx="6324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14"/>
          <p:cNvSpPr>
            <a:spLocks noChangeArrowheads="1"/>
          </p:cNvSpPr>
          <p:nvPr/>
        </p:nvSpPr>
        <p:spPr bwMode="auto">
          <a:xfrm>
            <a:off x="152400" y="173038"/>
            <a:ext cx="4800600" cy="1668462"/>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After 1938, Congress focused on trying to control spending and did not pass any more New Deal laws</a:t>
            </a:r>
          </a:p>
        </p:txBody>
      </p:sp>
      <p:sp>
        <p:nvSpPr>
          <p:cNvPr id="39940" name="Rectangle 14"/>
          <p:cNvSpPr>
            <a:spLocks noChangeArrowheads="1"/>
          </p:cNvSpPr>
          <p:nvPr/>
        </p:nvSpPr>
        <p:spPr bwMode="auto">
          <a:xfrm>
            <a:off x="5105400" y="152400"/>
            <a:ext cx="3924300" cy="1668463"/>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i="1" u="sng">
                <a:latin typeface="Calibri" charset="0"/>
                <a:ea typeface="Calibri" charset="0"/>
                <a:cs typeface="Calibri" charset="0"/>
              </a:rPr>
              <a:t>Class Discussion</a:t>
            </a:r>
            <a:r>
              <a:rPr lang="en-US" altLang="en-US" sz="3200">
                <a:latin typeface="Calibri" charset="0"/>
                <a:ea typeface="Calibri" charset="0"/>
                <a:cs typeface="Calibri" charset="0"/>
              </a:rPr>
              <a:t>: </a:t>
            </a:r>
            <a:br>
              <a:rPr lang="en-US" altLang="en-US" sz="3200">
                <a:latin typeface="Calibri" charset="0"/>
                <a:ea typeface="Calibri" charset="0"/>
                <a:cs typeface="Calibri" charset="0"/>
              </a:rPr>
            </a:br>
            <a:r>
              <a:rPr lang="en-US" altLang="en-US" sz="3200">
                <a:latin typeface="Calibri" charset="0"/>
                <a:ea typeface="Calibri" charset="0"/>
                <a:cs typeface="Calibri" charset="0"/>
              </a:rPr>
              <a:t>How effective was </a:t>
            </a:r>
            <a:br>
              <a:rPr lang="en-US" altLang="en-US" sz="3200">
                <a:latin typeface="Calibri" charset="0"/>
                <a:ea typeface="Calibri" charset="0"/>
                <a:cs typeface="Calibri" charset="0"/>
              </a:rPr>
            </a:br>
            <a:r>
              <a:rPr lang="en-US" altLang="en-US" sz="3200">
                <a:latin typeface="Calibri" charset="0"/>
                <a:ea typeface="Calibri" charset="0"/>
                <a:cs typeface="Calibri" charset="0"/>
              </a:rPr>
              <a:t>the New Deal at relief, recovery, and reform? </a:t>
            </a:r>
          </a:p>
        </p:txBody>
      </p:sp>
      <p:sp>
        <p:nvSpPr>
          <p:cNvPr id="39941" name="TextBox 1"/>
          <p:cNvSpPr txBox="1">
            <a:spLocks noChangeArrowheads="1"/>
          </p:cNvSpPr>
          <p:nvPr/>
        </p:nvSpPr>
        <p:spPr bwMode="auto">
          <a:xfrm>
            <a:off x="6629400" y="2133600"/>
            <a:ext cx="24003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nSpc>
                <a:spcPct val="80000"/>
              </a:lnSpc>
              <a:spcAft>
                <a:spcPts val="600"/>
              </a:spcAft>
              <a:buFont typeface="Arial" charset="0"/>
              <a:buChar char="•"/>
            </a:pPr>
            <a:r>
              <a:rPr lang="en-US" altLang="en-US" sz="2800">
                <a:solidFill>
                  <a:srgbClr val="C00000"/>
                </a:solidFill>
                <a:latin typeface="Calibri" charset="0"/>
              </a:rPr>
              <a:t>Success or failure?</a:t>
            </a:r>
          </a:p>
          <a:p>
            <a:pPr>
              <a:lnSpc>
                <a:spcPct val="80000"/>
              </a:lnSpc>
              <a:spcAft>
                <a:spcPts val="600"/>
              </a:spcAft>
              <a:buFont typeface="Arial" charset="0"/>
              <a:buChar char="•"/>
            </a:pPr>
            <a:r>
              <a:rPr lang="en-US" altLang="en-US" sz="2800">
                <a:solidFill>
                  <a:srgbClr val="0000CC"/>
                </a:solidFill>
                <a:latin typeface="Calibri" charset="0"/>
              </a:rPr>
              <a:t>Evidence? </a:t>
            </a:r>
          </a:p>
        </p:txBody>
      </p:sp>
      <p:sp>
        <p:nvSpPr>
          <p:cNvPr id="39942" name="TextBox 9"/>
          <p:cNvSpPr txBox="1">
            <a:spLocks noChangeArrowheads="1"/>
          </p:cNvSpPr>
          <p:nvPr/>
        </p:nvSpPr>
        <p:spPr bwMode="auto">
          <a:xfrm>
            <a:off x="6629400" y="3597275"/>
            <a:ext cx="24003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nSpc>
                <a:spcPct val="80000"/>
              </a:lnSpc>
              <a:spcAft>
                <a:spcPts val="600"/>
              </a:spcAft>
              <a:buFont typeface="Arial" charset="0"/>
              <a:buChar char="•"/>
            </a:pPr>
            <a:r>
              <a:rPr lang="en-US" altLang="en-US" sz="2800">
                <a:solidFill>
                  <a:srgbClr val="C00000"/>
                </a:solidFill>
                <a:latin typeface="Calibri" charset="0"/>
              </a:rPr>
              <a:t>Success or failure?</a:t>
            </a:r>
          </a:p>
          <a:p>
            <a:pPr>
              <a:lnSpc>
                <a:spcPct val="80000"/>
              </a:lnSpc>
              <a:spcAft>
                <a:spcPts val="600"/>
              </a:spcAft>
              <a:buFont typeface="Arial" charset="0"/>
              <a:buChar char="•"/>
            </a:pPr>
            <a:r>
              <a:rPr lang="en-US" altLang="en-US" sz="2800">
                <a:solidFill>
                  <a:srgbClr val="0000CC"/>
                </a:solidFill>
                <a:latin typeface="Calibri" charset="0"/>
              </a:rPr>
              <a:t>Evidence? </a:t>
            </a:r>
          </a:p>
        </p:txBody>
      </p:sp>
      <p:sp>
        <p:nvSpPr>
          <p:cNvPr id="39943" name="TextBox 10"/>
          <p:cNvSpPr txBox="1">
            <a:spLocks noChangeArrowheads="1"/>
          </p:cNvSpPr>
          <p:nvPr/>
        </p:nvSpPr>
        <p:spPr bwMode="auto">
          <a:xfrm>
            <a:off x="6629400" y="5257800"/>
            <a:ext cx="24003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nSpc>
                <a:spcPct val="80000"/>
              </a:lnSpc>
              <a:spcAft>
                <a:spcPts val="600"/>
              </a:spcAft>
              <a:buFont typeface="Arial" charset="0"/>
              <a:buChar char="•"/>
            </a:pPr>
            <a:r>
              <a:rPr lang="en-US" altLang="en-US" sz="2800">
                <a:solidFill>
                  <a:srgbClr val="C00000"/>
                </a:solidFill>
                <a:latin typeface="Calibri" charset="0"/>
              </a:rPr>
              <a:t>Success or failure?</a:t>
            </a:r>
          </a:p>
          <a:p>
            <a:pPr>
              <a:lnSpc>
                <a:spcPct val="80000"/>
              </a:lnSpc>
              <a:spcAft>
                <a:spcPts val="600"/>
              </a:spcAft>
              <a:buFont typeface="Arial" charset="0"/>
              <a:buChar char="•"/>
            </a:pPr>
            <a:r>
              <a:rPr lang="en-US" altLang="en-US" sz="2800">
                <a:solidFill>
                  <a:srgbClr val="0000CC"/>
                </a:solidFill>
                <a:latin typeface="Calibri" charset="0"/>
              </a:rPr>
              <a:t>Evidence?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14"/>
          <p:cNvSpPr>
            <a:spLocks noChangeArrowheads="1"/>
          </p:cNvSpPr>
          <p:nvPr/>
        </p:nvSpPr>
        <p:spPr bwMode="auto">
          <a:xfrm>
            <a:off x="152400" y="76200"/>
            <a:ext cx="8761413" cy="438150"/>
          </a:xfrm>
          <a:prstGeom prst="rect">
            <a:avLst/>
          </a:prstGeom>
          <a:solidFill>
            <a:srgbClr val="FFFFCC"/>
          </a:solidFill>
          <a:ln w="9525">
            <a:solidFill>
              <a:schemeClr val="tx1"/>
            </a:solidFill>
            <a:miter lim="800000"/>
            <a:headEnd/>
            <a:tailEnd/>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FDR’s New Deal dramatically changed America</a:t>
            </a:r>
            <a:endParaRPr lang="en-US" sz="3200" dirty="0">
              <a:solidFill>
                <a:srgbClr val="0000CC"/>
              </a:solidFill>
              <a:effectLst>
                <a:outerShdw blurRad="38100" dist="38100" dir="2700000" algn="tl">
                  <a:srgbClr val="000000">
                    <a:alpha val="43137"/>
                  </a:srgbClr>
                </a:outerShdw>
              </a:effectLst>
              <a:latin typeface="Calibri" pitchFamily="34" charset="0"/>
              <a:ea typeface="Calibri" pitchFamily="34" charset="0"/>
              <a:cs typeface="Calibri" pitchFamily="34" charset="0"/>
            </a:endParaRPr>
          </a:p>
        </p:txBody>
      </p:sp>
      <p:sp>
        <p:nvSpPr>
          <p:cNvPr id="15" name="Rectangle 14"/>
          <p:cNvSpPr>
            <a:spLocks noChangeArrowheads="1"/>
          </p:cNvSpPr>
          <p:nvPr/>
        </p:nvSpPr>
        <p:spPr bwMode="auto">
          <a:xfrm>
            <a:off x="123825" y="655638"/>
            <a:ext cx="4600575" cy="2011362"/>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The New Deal was successful in offering relief programs like the CCC, PWA, WPA to help people through the Depression </a:t>
            </a:r>
          </a:p>
        </p:txBody>
      </p:sp>
      <p:pic>
        <p:nvPicPr>
          <p:cNvPr id="19" name="Picture 7" descr="C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400" y="685800"/>
            <a:ext cx="4216400" cy="597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descr="[wp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0"/>
            <a:ext cx="4572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a:spLocks noChangeArrowheads="1"/>
          </p:cNvSpPr>
          <p:nvPr/>
        </p:nvSpPr>
        <p:spPr bwMode="auto">
          <a:xfrm>
            <a:off x="123825" y="4164013"/>
            <a:ext cx="4600575" cy="2465387"/>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New Deal was successful in offering reform to the stock market (SEC), banking (FDIC), unions (Wagner Act, FLPC),  </a:t>
            </a:r>
            <a:br>
              <a:rPr lang="en-US" altLang="en-US" sz="3200">
                <a:latin typeface="Calibri" charset="0"/>
                <a:ea typeface="Calibri" charset="0"/>
                <a:cs typeface="Calibri" charset="0"/>
              </a:rPr>
            </a:br>
            <a:r>
              <a:rPr lang="en-US" altLang="en-US" sz="3200">
                <a:latin typeface="Calibri" charset="0"/>
                <a:ea typeface="Calibri" charset="0"/>
                <a:cs typeface="Calibri" charset="0"/>
              </a:rPr>
              <a:t>elderly (Social Security) </a:t>
            </a:r>
          </a:p>
        </p:txBody>
      </p:sp>
      <p:pic>
        <p:nvPicPr>
          <p:cNvPr id="27" name="Picture 7" descr="t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678113"/>
            <a:ext cx="2133600"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usavingsbank.com/images/Large%20FD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363" y="5254625"/>
            <a:ext cx="263683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4" descr="http://files.abovetopsecret.com/images/member/acd8299108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533400"/>
            <a:ext cx="33528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us-securities-and-exchange-commiss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0238" y="2362200"/>
            <a:ext cx="2951162"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74756"/>
                                        </p:tgtEl>
                                        <p:attrNameLst>
                                          <p:attrName>style.visibility</p:attrName>
                                        </p:attrNameLst>
                                      </p:cBhvr>
                                      <p:to>
                                        <p:strVal val="visible"/>
                                      </p:to>
                                    </p:set>
                                    <p:animEffect transition="in" filter="fade">
                                      <p:cBhvr>
                                        <p:cTn id="25"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5" descr="DIVI723356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01"/>
          <a:stretch>
            <a:fillRect/>
          </a:stretch>
        </p:blipFill>
        <p:spPr>
          <a:xfrm>
            <a:off x="76200" y="2286000"/>
            <a:ext cx="8912225" cy="4572000"/>
          </a:xfrm>
          <a:noFill/>
          <a:extLst>
            <a:ext uri="{91240B29-F687-4F45-9708-019B960494DF}">
              <a14:hiddenLine xmlns:a14="http://schemas.microsoft.com/office/drawing/2010/main" w="38100">
                <a:solidFill>
                  <a:srgbClr val="000000"/>
                </a:solidFill>
                <a:miter lim="800000"/>
                <a:headEnd/>
                <a:tailEnd/>
              </a14:hiddenLine>
            </a:ext>
          </a:extLst>
        </p:spPr>
      </p:pic>
      <p:sp>
        <p:nvSpPr>
          <p:cNvPr id="25" name="Rectangle 14"/>
          <p:cNvSpPr>
            <a:spLocks noChangeArrowheads="1"/>
          </p:cNvSpPr>
          <p:nvPr/>
        </p:nvSpPr>
        <p:spPr bwMode="auto">
          <a:xfrm>
            <a:off x="152400" y="76200"/>
            <a:ext cx="8761413" cy="438150"/>
          </a:xfrm>
          <a:prstGeom prst="rect">
            <a:avLst/>
          </a:prstGeom>
          <a:solidFill>
            <a:srgbClr val="FFFFCC"/>
          </a:solidFill>
          <a:ln w="9525">
            <a:solidFill>
              <a:schemeClr val="tx1"/>
            </a:solidFill>
            <a:miter lim="800000"/>
            <a:headEnd/>
            <a:tailEnd/>
          </a:ln>
        </p:spPr>
        <p:txBody>
          <a:bodyPr>
            <a:spAutoFit/>
          </a:bodyPr>
          <a:lstStyle/>
          <a:p>
            <a:pPr algn="ctr">
              <a:lnSpc>
                <a:spcPct val="80000"/>
              </a:lnSpc>
              <a:defRPr/>
            </a:pPr>
            <a:r>
              <a:rPr lang="en-US" sz="3200" dirty="0">
                <a:solidFill>
                  <a:srgbClr val="000000"/>
                </a:solidFill>
                <a:latin typeface="Calibri" pitchFamily="34" charset="0"/>
                <a:ea typeface="Calibri" pitchFamily="34" charset="0"/>
                <a:cs typeface="Calibri" pitchFamily="34" charset="0"/>
              </a:rPr>
              <a:t>FDR’s New Deal dramatically changed America</a:t>
            </a:r>
            <a:endParaRPr lang="en-US" sz="3200" dirty="0">
              <a:solidFill>
                <a:srgbClr val="0000CC"/>
              </a:solidFill>
              <a:effectLst>
                <a:outerShdw blurRad="38100" dist="38100" dir="2700000" algn="tl">
                  <a:srgbClr val="000000">
                    <a:alpha val="43137"/>
                  </a:srgbClr>
                </a:outerShdw>
              </a:effectLst>
              <a:latin typeface="Calibri" pitchFamily="34" charset="0"/>
              <a:ea typeface="Calibri" pitchFamily="34" charset="0"/>
              <a:cs typeface="Calibri" pitchFamily="34" charset="0"/>
            </a:endParaRPr>
          </a:p>
        </p:txBody>
      </p:sp>
      <p:sp>
        <p:nvSpPr>
          <p:cNvPr id="15" name="Rectangle 14"/>
          <p:cNvSpPr>
            <a:spLocks noChangeArrowheads="1"/>
          </p:cNvSpPr>
          <p:nvPr/>
        </p:nvSpPr>
        <p:spPr bwMode="auto">
          <a:xfrm>
            <a:off x="76200" y="609600"/>
            <a:ext cx="3581400" cy="1668463"/>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lnSpc>
                <a:spcPct val="80000"/>
              </a:lnSpc>
              <a:defRPr/>
            </a:pPr>
            <a:r>
              <a:rPr lang="en-US" sz="3200" dirty="0">
                <a:solidFill>
                  <a:srgbClr val="000000"/>
                </a:solidFill>
                <a:latin typeface="Calibri" pitchFamily="34" charset="0"/>
                <a:ea typeface="Calibri" pitchFamily="34" charset="0"/>
                <a:cs typeface="Calibri" pitchFamily="34" charset="0"/>
              </a:rPr>
              <a:t>But, the New Deal did not lead to recovery in the American economy </a:t>
            </a:r>
          </a:p>
        </p:txBody>
      </p:sp>
      <p:sp>
        <p:nvSpPr>
          <p:cNvPr id="5" name="Rectangle 4"/>
          <p:cNvSpPr>
            <a:spLocks noChangeArrowheads="1"/>
          </p:cNvSpPr>
          <p:nvPr/>
        </p:nvSpPr>
        <p:spPr bwMode="auto">
          <a:xfrm>
            <a:off x="3810000" y="609600"/>
            <a:ext cx="2971800" cy="1677988"/>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solidFill>
                  <a:srgbClr val="000000"/>
                </a:solidFill>
                <a:latin typeface="Calibri" charset="0"/>
                <a:ea typeface="Calibri" charset="0"/>
                <a:cs typeface="Calibri" charset="0"/>
              </a:rPr>
              <a:t>By 1938, nearly</a:t>
            </a:r>
            <a:br>
              <a:rPr lang="en-US" altLang="en-US" sz="3200">
                <a:solidFill>
                  <a:srgbClr val="000000"/>
                </a:solidFill>
                <a:latin typeface="Calibri" charset="0"/>
                <a:ea typeface="Calibri" charset="0"/>
                <a:cs typeface="Calibri" charset="0"/>
              </a:rPr>
            </a:br>
            <a:r>
              <a:rPr lang="en-US" altLang="en-US" sz="3200">
                <a:solidFill>
                  <a:srgbClr val="000000"/>
                </a:solidFill>
                <a:latin typeface="Calibri" charset="0"/>
                <a:ea typeface="Calibri" charset="0"/>
                <a:cs typeface="Calibri" charset="0"/>
              </a:rPr>
              <a:t>10 million </a:t>
            </a:r>
            <a:br>
              <a:rPr lang="en-US" altLang="en-US" sz="3200">
                <a:solidFill>
                  <a:srgbClr val="000000"/>
                </a:solidFill>
                <a:latin typeface="Calibri" charset="0"/>
                <a:ea typeface="Calibri" charset="0"/>
                <a:cs typeface="Calibri" charset="0"/>
              </a:rPr>
            </a:br>
            <a:r>
              <a:rPr lang="en-US" altLang="en-US" sz="3200">
                <a:solidFill>
                  <a:srgbClr val="000000"/>
                </a:solidFill>
                <a:latin typeface="Calibri" charset="0"/>
                <a:ea typeface="Calibri" charset="0"/>
                <a:cs typeface="Calibri" charset="0"/>
              </a:rPr>
              <a:t>people were  unemployed</a:t>
            </a:r>
          </a:p>
        </p:txBody>
      </p:sp>
      <p:sp>
        <p:nvSpPr>
          <p:cNvPr id="2" name="Rectangle 1"/>
          <p:cNvSpPr>
            <a:spLocks noChangeArrowheads="1"/>
          </p:cNvSpPr>
          <p:nvPr/>
        </p:nvSpPr>
        <p:spPr bwMode="auto">
          <a:xfrm>
            <a:off x="6935788" y="609600"/>
            <a:ext cx="1979612" cy="1677988"/>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Wealth remained  unevenly divided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4" descr="http://www.minnpost.com/sites/default/files/imagecache/article_detail/FDR_in_193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90550"/>
            <a:ext cx="432435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1" descr="http://farm7.staticflickr.com/6195/6103274249_617c7a17f5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1925"/>
            <a:ext cx="3189288"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
          <p:cNvSpPr>
            <a:spLocks noChangeArrowheads="1"/>
          </p:cNvSpPr>
          <p:nvPr/>
        </p:nvSpPr>
        <p:spPr bwMode="auto">
          <a:xfrm>
            <a:off x="152400" y="0"/>
            <a:ext cx="4324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r>
              <a:rPr lang="en-US" altLang="en-US" sz="2800">
                <a:solidFill>
                  <a:srgbClr val="0000CC"/>
                </a:solidFill>
                <a:latin typeface="Calibri" charset="0"/>
                <a:hlinkClick r:id="rId4"/>
              </a:rPr>
              <a:t>FDR Biography </a:t>
            </a:r>
            <a:endParaRPr lang="en-US" altLang="en-US" sz="2800">
              <a:solidFill>
                <a:srgbClr val="0000CC"/>
              </a:solidFill>
            </a:endParaRPr>
          </a:p>
        </p:txBody>
      </p:sp>
      <p:pic>
        <p:nvPicPr>
          <p:cNvPr id="6149" name="Picture 7" descr="https://encrypted-tbn0.gstatic.com/images?q=tbn:ANd9GcS7Qmi3YvxK2Pn__vzCZcwkZPrkrqOf4V0wx59ZWK-2djc9NlW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638" y="3387725"/>
            <a:ext cx="2824162"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http://democraticbuttons.freeservers.com/FDRRe-ElectGovernorN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405313"/>
            <a:ext cx="3027363"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9" descr="http://4.bp.blogspot.com/-BQZ99Xrj-VE/UGxJvkgoGaI/AAAAAAABygQ/dmDbijf9vU8/s640/President+Franklin+D.+Roosevelt+talks+to+a+young+mother+while+sitting+in+his+car+during+a+trip+to+the+western+U.S.+in+January+19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2514600"/>
            <a:ext cx="446722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11" descr="http://wikis.nyu.edu/ek6/modernamerica/uploads/Reform.TheNewDealAndDomesticPolic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588" y="2532063"/>
            <a:ext cx="4291012"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04775" y="214313"/>
            <a:ext cx="4467225" cy="2071687"/>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lnSpc>
                <a:spcPct val="80000"/>
              </a:lnSpc>
              <a:defRPr/>
            </a:pPr>
            <a:r>
              <a:rPr lang="en-US" sz="3200" dirty="0">
                <a:solidFill>
                  <a:srgbClr val="000000"/>
                </a:solidFill>
                <a:latin typeface="Calibri" pitchFamily="34" charset="0"/>
                <a:ea typeface="Calibri" pitchFamily="34" charset="0"/>
                <a:cs typeface="Calibri" pitchFamily="34" charset="0"/>
              </a:rPr>
              <a:t>FDR’s charisma and active involvement in the economy in changed the role of the presidency and expectations of gov’t </a:t>
            </a:r>
          </a:p>
        </p:txBody>
      </p:sp>
      <p:sp>
        <p:nvSpPr>
          <p:cNvPr id="43013" name="Rectangle 8"/>
          <p:cNvSpPr>
            <a:spLocks noChangeArrowheads="1"/>
          </p:cNvSpPr>
          <p:nvPr/>
        </p:nvSpPr>
        <p:spPr bwMode="auto">
          <a:xfrm>
            <a:off x="4676775" y="214313"/>
            <a:ext cx="4314825" cy="2071687"/>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FDR’s leadership unified African Americans, unions, immigrants, and poor voters under the Democratic Party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5" name="Picture 5" descr="http://polination.files.wordpress.com/2011/08/federal-spending-during-the-great-depre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1143000"/>
            <a:ext cx="81470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1"/>
          <p:cNvSpPr>
            <a:spLocks noChangeArrowheads="1"/>
          </p:cNvSpPr>
          <p:nvPr/>
        </p:nvSpPr>
        <p:spPr bwMode="auto">
          <a:xfrm>
            <a:off x="228600" y="138113"/>
            <a:ext cx="8763000" cy="865187"/>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100">
                <a:latin typeface="Calibri" charset="0"/>
                <a:ea typeface="Calibri" charset="0"/>
                <a:cs typeface="Calibri" charset="0"/>
              </a:rPr>
              <a:t>For the first time, the gov’t used deficit spending   and created welfare programs to help groups in need</a:t>
            </a:r>
          </a:p>
        </p:txBody>
      </p:sp>
      <p:pic>
        <p:nvPicPr>
          <p:cNvPr id="75780" name="Picture 4" descr="http://www.washingtonpost.com/wp-srv/special/politics/budget-2010/defici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04875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8" descr="http://www.heritage.org/federalbudget/charts/2012/increases-us-debt-limit-5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41413"/>
            <a:ext cx="8610600"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fade">
                                      <p:cBhvr>
                                        <p:cTn id="7" dur="500"/>
                                        <p:tgtEl>
                                          <p:spTgt spid="75780"/>
                                        </p:tgtEl>
                                      </p:cBhvr>
                                    </p:animEffect>
                                  </p:childTnLst>
                                </p:cTn>
                              </p:par>
                              <p:par>
                                <p:cTn id="8" presetID="10" presetClass="exit" presetSubtype="0" fill="hold" nodeType="withEffect">
                                  <p:stCondLst>
                                    <p:cond delay="0"/>
                                  </p:stCondLst>
                                  <p:childTnLst>
                                    <p:animEffect transition="out" filter="fade">
                                      <p:cBhvr>
                                        <p:cTn id="9" dur="500"/>
                                        <p:tgtEl>
                                          <p:spTgt spid="66565"/>
                                        </p:tgtEl>
                                      </p:cBhvr>
                                    </p:animEffect>
                                    <p:set>
                                      <p:cBhvr>
                                        <p:cTn id="10" dur="1" fill="hold">
                                          <p:stCondLst>
                                            <p:cond delay="499"/>
                                          </p:stCondLst>
                                        </p:cTn>
                                        <p:tgtEl>
                                          <p:spTgt spid="6656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75780"/>
                                        </p:tgtEl>
                                      </p:cBhvr>
                                    </p:animEffect>
                                    <p:set>
                                      <p:cBhvr>
                                        <p:cTn id="15" dur="1" fill="hold">
                                          <p:stCondLst>
                                            <p:cond delay="499"/>
                                          </p:stCondLst>
                                        </p:cTn>
                                        <p:tgtEl>
                                          <p:spTgt spid="7578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75784"/>
                                        </p:tgtEl>
                                        <p:attrNameLst>
                                          <p:attrName>style.visibility</p:attrName>
                                        </p:attrNameLst>
                                      </p:cBhvr>
                                      <p:to>
                                        <p:strVal val="visible"/>
                                      </p:to>
                                    </p:set>
                                    <p:animEffect transition="in" filter="fade">
                                      <p:cBhvr>
                                        <p:cTn id="18" dur="500"/>
                                        <p:tgtEl>
                                          <p:spTgt spid="75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350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5059" name="AutoShape 7" descr="Children living in a Hooverville during the Depressio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pic>
        <p:nvPicPr>
          <p:cNvPr id="4506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0"/>
            <a:ext cx="3962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5" descr="DIVI723356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b="-1501"/>
          <a:stretch>
            <a:fillRect/>
          </a:stretch>
        </p:blipFill>
        <p:spPr>
          <a:xfrm>
            <a:off x="155575" y="1936750"/>
            <a:ext cx="8912225" cy="4845050"/>
          </a:xfrm>
          <a:noFill/>
          <a:extLst>
            <a:ext uri="{91240B29-F687-4F45-9708-019B960494DF}">
              <a14:hiddenLine xmlns:a14="http://schemas.microsoft.com/office/drawing/2010/main" w="38100">
                <a:solidFill>
                  <a:srgbClr val="000000"/>
                </a:solidFill>
                <a:miter lim="800000"/>
                <a:headEnd/>
                <a:tailEnd/>
              </a14:hiddenLine>
            </a:ext>
          </a:extLst>
        </p:spPr>
      </p:pic>
      <p:sp>
        <p:nvSpPr>
          <p:cNvPr id="7171" name="Rectangle 3"/>
          <p:cNvSpPr>
            <a:spLocks noChangeArrowheads="1"/>
          </p:cNvSpPr>
          <p:nvPr/>
        </p:nvSpPr>
        <p:spPr bwMode="auto">
          <a:xfrm>
            <a:off x="76200" y="160338"/>
            <a:ext cx="4191000" cy="1579562"/>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000">
                <a:latin typeface="Calibri" charset="0"/>
                <a:ea typeface="Calibri" charset="0"/>
                <a:cs typeface="Calibri" charset="0"/>
              </a:rPr>
              <a:t>When Roosevelt was inaugurated as president, unemployment was at </a:t>
            </a:r>
            <a:br>
              <a:rPr lang="en-US" altLang="en-US" sz="3000">
                <a:latin typeface="Calibri" charset="0"/>
                <a:ea typeface="Calibri" charset="0"/>
                <a:cs typeface="Calibri" charset="0"/>
              </a:rPr>
            </a:br>
            <a:r>
              <a:rPr lang="en-US" altLang="en-US" sz="3000">
                <a:latin typeface="Calibri" charset="0"/>
                <a:ea typeface="Calibri" charset="0"/>
                <a:cs typeface="Calibri" charset="0"/>
              </a:rPr>
              <a:t>an all-time high  </a:t>
            </a:r>
          </a:p>
        </p:txBody>
      </p:sp>
      <p:sp>
        <p:nvSpPr>
          <p:cNvPr id="4" name="Rectangle 3"/>
          <p:cNvSpPr>
            <a:spLocks noChangeArrowheads="1"/>
          </p:cNvSpPr>
          <p:nvPr/>
        </p:nvSpPr>
        <p:spPr bwMode="auto">
          <a:xfrm>
            <a:off x="4419600" y="152400"/>
            <a:ext cx="4648200" cy="1579563"/>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000">
                <a:latin typeface="Calibri" charset="0"/>
                <a:ea typeface="Calibri" charset="0"/>
                <a:cs typeface="Calibri" charset="0"/>
              </a:rPr>
              <a:t>In his inaugural address, </a:t>
            </a:r>
            <a:br>
              <a:rPr lang="en-US" altLang="en-US" sz="3000">
                <a:latin typeface="Calibri" charset="0"/>
                <a:ea typeface="Calibri" charset="0"/>
                <a:cs typeface="Calibri" charset="0"/>
              </a:rPr>
            </a:br>
            <a:r>
              <a:rPr lang="en-US" altLang="en-US" sz="3000">
                <a:latin typeface="Calibri" charset="0"/>
                <a:ea typeface="Calibri" charset="0"/>
                <a:cs typeface="Calibri" charset="0"/>
              </a:rPr>
              <a:t>FDR inspired hope, declaring “</a:t>
            </a:r>
            <a:r>
              <a:rPr lang="en-US" altLang="en-US" sz="3000" i="1">
                <a:latin typeface="Calibri" charset="0"/>
                <a:ea typeface="Calibri" charset="0"/>
                <a:cs typeface="Calibri" charset="0"/>
              </a:rPr>
              <a:t>the only thing we have to fear is fear itself</a:t>
            </a:r>
            <a:r>
              <a:rPr lang="en-US" altLang="en-US" sz="3000">
                <a:latin typeface="Calibri" charset="0"/>
                <a:ea typeface="Calibri" charset="0"/>
                <a:cs typeface="Calibri" charset="0"/>
              </a:rPr>
              <a:t>” </a:t>
            </a:r>
          </a:p>
        </p:txBody>
      </p:sp>
      <p:pic>
        <p:nvPicPr>
          <p:cNvPr id="7173" name="Picture 5" descr="http://1.bp.blogspot.com/_A2r9RSjqaUY/TIqiiCUHHWI/AAAAAAAAAjU/27X2ABCtYjA/s1600/fdr+inauguration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 y="1828800"/>
            <a:ext cx="46990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4953000" y="2819400"/>
            <a:ext cx="4114800" cy="2971800"/>
          </a:xfrm>
          <a:prstGeom prst="wedgeRectCallout">
            <a:avLst>
              <a:gd name="adj1" fmla="val -99356"/>
              <a:gd name="adj2" fmla="val -21407"/>
            </a:avLst>
          </a:prstGeom>
          <a:solidFill>
            <a:srgbClr val="CCFFFF"/>
          </a:solidFill>
          <a:ln w="127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000" i="1">
                <a:latin typeface="Calibri" charset="0"/>
                <a:ea typeface="Calibri" charset="0"/>
                <a:cs typeface="Calibri" charset="0"/>
              </a:rPr>
              <a:t>“Let me assert my </a:t>
            </a:r>
            <a:br>
              <a:rPr lang="en-US" altLang="en-US" sz="3000" i="1">
                <a:latin typeface="Calibri" charset="0"/>
                <a:ea typeface="Calibri" charset="0"/>
                <a:cs typeface="Calibri" charset="0"/>
              </a:rPr>
            </a:br>
            <a:r>
              <a:rPr lang="en-US" altLang="en-US" sz="3000" i="1">
                <a:latin typeface="Calibri" charset="0"/>
                <a:ea typeface="Calibri" charset="0"/>
                <a:cs typeface="Calibri" charset="0"/>
              </a:rPr>
              <a:t>firm belief that the only thing we have to fear </a:t>
            </a:r>
            <a:br>
              <a:rPr lang="en-US" altLang="en-US" sz="3000" i="1">
                <a:latin typeface="Calibri" charset="0"/>
                <a:ea typeface="Calibri" charset="0"/>
                <a:cs typeface="Calibri" charset="0"/>
              </a:rPr>
            </a:br>
            <a:r>
              <a:rPr lang="en-US" altLang="en-US" sz="3000" i="1">
                <a:latin typeface="Calibri" charset="0"/>
                <a:ea typeface="Calibri" charset="0"/>
                <a:cs typeface="Calibri" charset="0"/>
              </a:rPr>
              <a:t>is fear itself; nameless, unreasoning, unjustified terror which paralyzes needed efforts to convert retreat into advance.”</a:t>
            </a:r>
          </a:p>
        </p:txBody>
      </p:sp>
      <p:pic>
        <p:nvPicPr>
          <p:cNvPr id="7" name="FDR--fear-itself (short version).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8839200" y="65897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xit" presetSubtype="0" fill="hold" nodeType="withEffect">
                                  <p:stCondLst>
                                    <p:cond delay="0"/>
                                  </p:stCondLst>
                                  <p:childTnLst>
                                    <p:animEffect transition="out" filter="fade">
                                      <p:cBhvr>
                                        <p:cTn id="12" dur="500"/>
                                        <p:tgtEl>
                                          <p:spTgt spid="7170"/>
                                        </p:tgtEl>
                                      </p:cBhvr>
                                    </p:animEffect>
                                    <p:set>
                                      <p:cBhvr>
                                        <p:cTn id="13" dur="1" fill="hold">
                                          <p:stCondLst>
                                            <p:cond delay="499"/>
                                          </p:stCondLst>
                                        </p:cTn>
                                        <p:tgtEl>
                                          <p:spTgt spid="7170"/>
                                        </p:tgtEl>
                                        <p:attrNameLst>
                                          <p:attrName>style.visibility</p:attrName>
                                        </p:attrNameLst>
                                      </p:cBhvr>
                                      <p:to>
                                        <p:strVal val="hidden"/>
                                      </p:to>
                                    </p:set>
                                  </p:childTnLst>
                                </p:cTn>
                              </p:par>
                            </p:childTnLst>
                          </p:cTn>
                        </p:par>
                        <p:par>
                          <p:cTn id="14" fill="hold" nodeType="afterGroup">
                            <p:stCondLst>
                              <p:cond delay="500"/>
                            </p:stCondLst>
                            <p:childTnLst>
                              <p:par>
                                <p:cTn id="15" presetID="1" presetClass="mediacall" presetSubtype="0" fill="hold" nodeType="afterEffect">
                                  <p:stCondLst>
                                    <p:cond delay="0"/>
                                  </p:stCondLst>
                                  <p:childTnLst>
                                    <p:cmd type="call" cmd="playFrom(0.0)">
                                      <p:cBhvr>
                                        <p:cTn id="16" dur="20844" fill="hold"/>
                                        <p:tgtEl>
                                          <p:spTgt spid="7"/>
                                        </p:tgtEl>
                                      </p:cBhvr>
                                    </p:cmd>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http://www.worldfinance.com/wp-content/uploads/2012/07/Depression-659x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88" y="1943100"/>
            <a:ext cx="770731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ChangeArrowheads="1"/>
          </p:cNvSpPr>
          <p:nvPr/>
        </p:nvSpPr>
        <p:spPr bwMode="auto">
          <a:xfrm>
            <a:off x="76200" y="76200"/>
            <a:ext cx="4038600" cy="1668463"/>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When FDR became president be promised decisive gov’t action </a:t>
            </a:r>
            <a:br>
              <a:rPr lang="en-US" altLang="en-US" sz="3200">
                <a:latin typeface="Calibri" charset="0"/>
                <a:ea typeface="Calibri" charset="0"/>
                <a:cs typeface="Calibri" charset="0"/>
              </a:rPr>
            </a:br>
            <a:r>
              <a:rPr lang="en-US" altLang="en-US" sz="3200">
                <a:latin typeface="Calibri" charset="0"/>
                <a:ea typeface="Calibri" charset="0"/>
                <a:cs typeface="Calibri" charset="0"/>
              </a:rPr>
              <a:t>to fight the depression</a:t>
            </a:r>
          </a:p>
        </p:txBody>
      </p:sp>
      <p:sp>
        <p:nvSpPr>
          <p:cNvPr id="4" name="Rectangle 3"/>
          <p:cNvSpPr>
            <a:spLocks noChangeArrowheads="1"/>
          </p:cNvSpPr>
          <p:nvPr/>
        </p:nvSpPr>
        <p:spPr bwMode="auto">
          <a:xfrm>
            <a:off x="4191000" y="76200"/>
            <a:ext cx="4800600" cy="1668463"/>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 believed the gov’t should use deficit spending (spending that causes debt) to stimulate the economy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5" descr="DIVI723356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01"/>
          <a:stretch>
            <a:fillRect/>
          </a:stretch>
        </p:blipFill>
        <p:spPr>
          <a:xfrm>
            <a:off x="152400" y="1936750"/>
            <a:ext cx="8912225" cy="4845050"/>
          </a:xfrm>
          <a:noFill/>
          <a:extLst>
            <a:ext uri="{91240B29-F687-4F45-9708-019B960494DF}">
              <a14:hiddenLine xmlns:a14="http://schemas.microsoft.com/office/drawing/2010/main" w="38100">
                <a:solidFill>
                  <a:srgbClr val="000000"/>
                </a:solidFill>
                <a:miter lim="800000"/>
                <a:headEnd/>
                <a:tailEnd/>
              </a14:hiddenLine>
            </a:ext>
          </a:extLst>
        </p:spPr>
      </p:pic>
      <p:sp>
        <p:nvSpPr>
          <p:cNvPr id="4" name="5-Point Star 3"/>
          <p:cNvSpPr/>
          <p:nvPr/>
        </p:nvSpPr>
        <p:spPr bwMode="auto">
          <a:xfrm>
            <a:off x="2819400" y="2438400"/>
            <a:ext cx="533400" cy="457200"/>
          </a:xfrm>
          <a:prstGeom prst="star5">
            <a:avLst/>
          </a:prstGeom>
          <a:solidFill>
            <a:srgbClr val="00FF00"/>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Times New Roman" pitchFamily="18" charset="0"/>
            </a:endParaRPr>
          </a:p>
        </p:txBody>
      </p:sp>
      <p:sp>
        <p:nvSpPr>
          <p:cNvPr id="9220" name="Isosceles Triangle 5"/>
          <p:cNvSpPr>
            <a:spLocks noChangeArrowheads="1"/>
          </p:cNvSpPr>
          <p:nvPr/>
        </p:nvSpPr>
        <p:spPr bwMode="auto">
          <a:xfrm rot="10800000">
            <a:off x="3733800" y="2779713"/>
            <a:ext cx="2133600" cy="1219200"/>
          </a:xfrm>
          <a:prstGeom prst="triangle">
            <a:avLst>
              <a:gd name="adj" fmla="val 50000"/>
            </a:avLst>
          </a:prstGeom>
          <a:solidFill>
            <a:schemeClr val="bg1"/>
          </a:solidFill>
          <a:ln w="9525">
            <a:solidFill>
              <a:schemeClr val="bg1"/>
            </a:solidFill>
            <a:round/>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9221" name="Isosceles Triangle 6"/>
          <p:cNvSpPr>
            <a:spLocks noChangeArrowheads="1"/>
          </p:cNvSpPr>
          <p:nvPr/>
        </p:nvSpPr>
        <p:spPr bwMode="auto">
          <a:xfrm rot="10800000">
            <a:off x="4876800" y="2093913"/>
            <a:ext cx="3505200" cy="15240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9222" name="Isosceles Triangle 7"/>
          <p:cNvSpPr>
            <a:spLocks noChangeArrowheads="1"/>
          </p:cNvSpPr>
          <p:nvPr/>
        </p:nvSpPr>
        <p:spPr bwMode="auto">
          <a:xfrm rot="-5400000">
            <a:off x="7260431" y="4934744"/>
            <a:ext cx="2395538" cy="12192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9223" name="Isosceles Triangle 8"/>
          <p:cNvSpPr>
            <a:spLocks noChangeArrowheads="1"/>
          </p:cNvSpPr>
          <p:nvPr/>
        </p:nvSpPr>
        <p:spPr bwMode="auto">
          <a:xfrm rot="-10384484">
            <a:off x="7164388" y="4376738"/>
            <a:ext cx="1671637" cy="13938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9224" name="Isosceles Triangle 9"/>
          <p:cNvSpPr>
            <a:spLocks noChangeArrowheads="1"/>
          </p:cNvSpPr>
          <p:nvPr/>
        </p:nvSpPr>
        <p:spPr bwMode="auto">
          <a:xfrm rot="10475408">
            <a:off x="4041775" y="2279650"/>
            <a:ext cx="1670050" cy="1392238"/>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9225" name="Isosceles Triangle 10"/>
          <p:cNvSpPr>
            <a:spLocks noChangeArrowheads="1"/>
          </p:cNvSpPr>
          <p:nvPr/>
        </p:nvSpPr>
        <p:spPr bwMode="auto">
          <a:xfrm rot="318388">
            <a:off x="5029200" y="3541713"/>
            <a:ext cx="1835150" cy="17478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sp>
        <p:nvSpPr>
          <p:cNvPr id="9226" name="Isosceles Triangle 11"/>
          <p:cNvSpPr>
            <a:spLocks noChangeArrowheads="1"/>
          </p:cNvSpPr>
          <p:nvPr/>
        </p:nvSpPr>
        <p:spPr bwMode="auto">
          <a:xfrm rot="-412731">
            <a:off x="5653088" y="3713163"/>
            <a:ext cx="1689100" cy="15573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en-US" altLang="en-US"/>
          </a:p>
        </p:txBody>
      </p:sp>
      <p:pic>
        <p:nvPicPr>
          <p:cNvPr id="9227" name="Picture 4" descr="http://chiefwritingwolf.files.wordpress.com/2012/08/social-securit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775" y="152400"/>
            <a:ext cx="3843338"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14"/>
          <p:cNvSpPr>
            <a:spLocks noChangeArrowheads="1"/>
          </p:cNvSpPr>
          <p:nvPr/>
        </p:nvSpPr>
        <p:spPr bwMode="auto">
          <a:xfrm>
            <a:off x="76200" y="163513"/>
            <a:ext cx="5013325" cy="2011362"/>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In his first 100 days in office, FDR and Congress passed a broad platform of legislation to attack the depression called the “New Deal”</a:t>
            </a:r>
          </a:p>
        </p:txBody>
      </p:sp>
      <p:pic>
        <p:nvPicPr>
          <p:cNvPr id="16" name="Picture 15" descr="http://myhistorymuseum.files.wordpress.com/2012/04/new-d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313" y="3113088"/>
            <a:ext cx="38608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8" presetClass="emph" presetSubtype="0" fill="hold" nodeType="withEffect">
                                  <p:stCondLst>
                                    <p:cond delay="0"/>
                                  </p:stCondLst>
                                  <p:childTnLst>
                                    <p:animRot by="21600000">
                                      <p:cBhvr>
                                        <p:cTn id="9" dur="2000" fill="hold"/>
                                        <p:tgtEl>
                                          <p:spTgt spid="4"/>
                                        </p:tgtEl>
                                        <p:attrNameLst>
                                          <p:attrName>r</p:attrName>
                                        </p:attrNameLst>
                                      </p:cBhvr>
                                    </p:animRo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304800" y="104775"/>
            <a:ext cx="8610600" cy="485775"/>
          </a:xfrm>
          <a:prstGeom prst="rect">
            <a:avLst/>
          </a:prstGeom>
          <a:solidFill>
            <a:srgbClr val="FFCC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FDR’s first action was to address the bank crisis</a:t>
            </a:r>
          </a:p>
        </p:txBody>
      </p:sp>
      <p:sp>
        <p:nvSpPr>
          <p:cNvPr id="3" name="Rectangle 2"/>
          <p:cNvSpPr/>
          <p:nvPr/>
        </p:nvSpPr>
        <p:spPr>
          <a:xfrm>
            <a:off x="152400" y="760413"/>
            <a:ext cx="4016375" cy="1627187"/>
          </a:xfrm>
          <a:prstGeom prst="rect">
            <a:avLst/>
          </a:prstGeom>
          <a:solidFill>
            <a:schemeClr val="accent1">
              <a:lumMod val="20000"/>
              <a:lumOff val="80000"/>
            </a:schemeClr>
          </a:solidFill>
          <a:ln>
            <a:solidFill>
              <a:schemeClr val="tx1"/>
            </a:solidFill>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By 1933, 25,000 banks had failed and the </a:t>
            </a:r>
            <a:br>
              <a:rPr lang="en-US" sz="3200" dirty="0">
                <a:latin typeface="Calibri" pitchFamily="34" charset="0"/>
                <a:ea typeface="Calibri" pitchFamily="34" charset="0"/>
                <a:cs typeface="Calibri" pitchFamily="34" charset="0"/>
              </a:rPr>
            </a:br>
            <a:r>
              <a:rPr lang="en-US" sz="3200" dirty="0">
                <a:latin typeface="Calibri" pitchFamily="34" charset="0"/>
                <a:ea typeface="Calibri" pitchFamily="34" charset="0"/>
                <a:cs typeface="Calibri" pitchFamily="34" charset="0"/>
              </a:rPr>
              <a:t>USA was in a complete financial collapse </a:t>
            </a:r>
          </a:p>
        </p:txBody>
      </p:sp>
      <p:pic>
        <p:nvPicPr>
          <p:cNvPr id="7" name="Picture 4" descr="http://3.bp.blogspot.com/_cvdgPlEKW9k/S8b0S_n_cJI/AAAAAAAABHg/zx4ZoQBTh7E/s1600/bank-run-1931.jpg"/>
          <p:cNvPicPr>
            <a:picLocks noChangeAspect="1" noChangeArrowheads="1"/>
          </p:cNvPicPr>
          <p:nvPr/>
        </p:nvPicPr>
        <p:blipFill>
          <a:blip r:embed="rId2">
            <a:extLst>
              <a:ext uri="{28A0092B-C50C-407E-A947-70E740481C1C}">
                <a14:useLocalDpi xmlns:a14="http://schemas.microsoft.com/office/drawing/2010/main" val="0"/>
              </a:ext>
            </a:extLst>
          </a:blip>
          <a:srcRect t="4526" b="9177"/>
          <a:stretch>
            <a:fillRect/>
          </a:stretch>
        </p:blipFill>
        <p:spPr bwMode="auto">
          <a:xfrm>
            <a:off x="4343400" y="685800"/>
            <a:ext cx="4649788"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733800"/>
            <a:ext cx="45847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152400" y="2514600"/>
            <a:ext cx="4016375" cy="2849563"/>
          </a:xfrm>
          <a:prstGeom prst="rect">
            <a:avLst/>
          </a:prstGeom>
          <a:solidFill>
            <a:srgbClr val="FF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FDR declared a four-day “bank holiday”: </a:t>
            </a:r>
            <a:br>
              <a:rPr lang="en-US" altLang="en-US" sz="3200">
                <a:latin typeface="Calibri" charset="0"/>
                <a:ea typeface="Calibri" charset="0"/>
                <a:cs typeface="Calibri" charset="0"/>
              </a:rPr>
            </a:br>
            <a:r>
              <a:rPr lang="en-US" altLang="en-US" sz="3200">
                <a:latin typeface="Calibri" charset="0"/>
                <a:ea typeface="Calibri" charset="0"/>
                <a:cs typeface="Calibri" charset="0"/>
              </a:rPr>
              <a:t>all banks were closed and inspected by federal regulators to determine which banks were healthy…</a:t>
            </a:r>
          </a:p>
        </p:txBody>
      </p:sp>
      <p:sp>
        <p:nvSpPr>
          <p:cNvPr id="13" name="Rectangle 12"/>
          <p:cNvSpPr>
            <a:spLocks noChangeArrowheads="1"/>
          </p:cNvSpPr>
          <p:nvPr/>
        </p:nvSpPr>
        <p:spPr bwMode="auto">
          <a:xfrm>
            <a:off x="174625" y="5430838"/>
            <a:ext cx="4016375" cy="1274762"/>
          </a:xfrm>
          <a:prstGeom prst="rect">
            <a:avLst/>
          </a:prstGeom>
          <a:solidFill>
            <a:srgbClr val="FFCC99"/>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…Only healthy banks could reopen after </a:t>
            </a:r>
            <a:br>
              <a:rPr lang="en-US" altLang="en-US" sz="3200">
                <a:latin typeface="Calibri" charset="0"/>
                <a:ea typeface="Calibri" charset="0"/>
                <a:cs typeface="Calibri" charset="0"/>
              </a:rPr>
            </a:br>
            <a:r>
              <a:rPr lang="en-US" altLang="en-US" sz="3200">
                <a:latin typeface="Calibri" charset="0"/>
                <a:ea typeface="Calibri" charset="0"/>
                <a:cs typeface="Calibri" charset="0"/>
              </a:rPr>
              <a:t>the bank holiday </a:t>
            </a:r>
          </a:p>
        </p:txBody>
      </p:sp>
      <p:pic>
        <p:nvPicPr>
          <p:cNvPr id="11269" name="Picture 5" descr="http://images.rarenewspapers.com/ebayimgs/7.19.2010/image0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749425"/>
            <a:ext cx="4649788"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http://dailyperspective.newspaperarchive.com/sites/default/files/11949604_l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760413"/>
            <a:ext cx="4799013"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269"/>
                                        </p:tgtEl>
                                        <p:attrNameLst>
                                          <p:attrName>style.visibility</p:attrName>
                                        </p:attrNameLst>
                                      </p:cBhvr>
                                      <p:to>
                                        <p:strVal val="visible"/>
                                      </p:to>
                                    </p:set>
                                    <p:animEffect transition="in" filter="fade">
                                      <p:cBhvr>
                                        <p:cTn id="13" dur="500"/>
                                        <p:tgtEl>
                                          <p:spTgt spid="112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xit" presetSubtype="0" fill="hold" nodeType="withEffect">
                                  <p:stCondLst>
                                    <p:cond delay="0"/>
                                  </p:stCondLst>
                                  <p:childTnLst>
                                    <p:animEffect transition="out" filter="fade">
                                      <p:cBhvr>
                                        <p:cTn id="23" dur="500"/>
                                        <p:tgtEl>
                                          <p:spTgt spid="11269"/>
                                        </p:tgtEl>
                                      </p:cBhvr>
                                    </p:animEffect>
                                    <p:set>
                                      <p:cBhvr>
                                        <p:cTn id="24" dur="1" fill="hold">
                                          <p:stCondLst>
                                            <p:cond delay="499"/>
                                          </p:stCondLst>
                                        </p:cTn>
                                        <p:tgtEl>
                                          <p:spTgt spid="11269"/>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1271"/>
                                        </p:tgtEl>
                                        <p:attrNameLst>
                                          <p:attrName>style.visibility</p:attrName>
                                        </p:attrNameLst>
                                      </p:cBhvr>
                                      <p:to>
                                        <p:strVal val="visible"/>
                                      </p:to>
                                    </p:set>
                                    <p:animEffect transition="in" filter="fade">
                                      <p:cBhvr>
                                        <p:cTn id="27"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671513" y="215900"/>
            <a:ext cx="7634287"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267" name="AutoShape 5"/>
          <p:cNvSpPr>
            <a:spLocks noChangeArrowheads="1"/>
          </p:cNvSpPr>
          <p:nvPr/>
        </p:nvSpPr>
        <p:spPr bwMode="auto">
          <a:xfrm>
            <a:off x="4876800" y="1066800"/>
            <a:ext cx="4114800" cy="2025650"/>
          </a:xfrm>
          <a:prstGeom prst="wedgeRectCallout">
            <a:avLst>
              <a:gd name="adj1" fmla="val -4667"/>
              <a:gd name="adj2" fmla="val 16333"/>
            </a:avLst>
          </a:prstGeom>
          <a:solidFill>
            <a:srgbClr val="FFFF99"/>
          </a:solidFill>
          <a:ln w="9525">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en-US" sz="3200">
                <a:latin typeface="Calibri" charset="0"/>
                <a:ea typeface="Calibri" charset="0"/>
                <a:cs typeface="Calibri" charset="0"/>
              </a:rPr>
              <a:t>After the bank holiday, few U.S. banks failed and Americans slowly began to regain confidence in banks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Brooks design">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Brooks design</Template>
  <TotalTime>449</TotalTime>
  <Words>1377</Words>
  <Application>Microsoft Macintosh PowerPoint</Application>
  <PresentationFormat>On-screen Show (4:3)</PresentationFormat>
  <Paragraphs>141</Paragraphs>
  <Slides>42</Slides>
  <Notes>9</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Times New Roman</vt:lpstr>
      <vt:lpstr>Brooks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Kingfish” Huey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Deal Posters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cp:revision>
  <cp:lastPrinted>2016-05-22T23:07:06Z</cp:lastPrinted>
  <dcterms:created xsi:type="dcterms:W3CDTF">2016-05-22T22:48:33Z</dcterms:created>
  <dcterms:modified xsi:type="dcterms:W3CDTF">2017-05-11T19:05:13Z</dcterms:modified>
</cp:coreProperties>
</file>