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0" r:id="rId26"/>
    <p:sldId id="291" r:id="rId27"/>
    <p:sldId id="280" r:id="rId28"/>
    <p:sldId id="292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009900"/>
    <a:srgbClr val="333333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 autoAdjust="0"/>
    <p:restoredTop sz="94660"/>
  </p:normalViewPr>
  <p:slideViewPr>
    <p:cSldViewPr>
      <p:cViewPr varScale="1">
        <p:scale>
          <a:sx n="100" d="100"/>
          <a:sy n="100" d="100"/>
        </p:scale>
        <p:origin x="14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4155FA-CA06-4CA7-8C45-87A7555A7C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254320-692A-404A-B52B-1E56A80C3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F7FBB-4ADA-4293-83FB-1C91C798C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06D38-D608-4B09-A381-79ACAF5F2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D6B3F2-6338-4CC5-8ADE-8964C9504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130BF9-DB30-4046-A8FA-0C7956A02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41008C-D816-41B5-AD8D-AA762B3C5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E8CD99-7BAC-4A76-918B-A9B13C854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4DAB0-F697-449B-9B6E-AED2F533A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DA7CF-5F8F-4F2A-9961-30C77AAC73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42F8F-DC46-47C9-9A0E-3C5C13EAD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1AF77-E026-45E5-8A8F-1E5444FC4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58231-91D7-445F-A39F-846B5ABC7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2473-AEB6-4AC2-8CBF-AE5FA9736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8986-13D4-4D78-A950-649975FE2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6884B-CFDC-4FAB-9B4D-289492131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36627E-AEF8-4A8F-98D9-6366459A8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"/>
            <a:ext cx="6096000" cy="2743200"/>
          </a:xfrm>
        </p:spPr>
        <p:txBody>
          <a:bodyPr/>
          <a:lstStyle/>
          <a:p>
            <a:r>
              <a:rPr lang="en-US" b="1"/>
              <a:t>THE GREAT DEPRESSION BEGINS</a:t>
            </a:r>
          </a:p>
        </p:txBody>
      </p:sp>
      <p:pic>
        <p:nvPicPr>
          <p:cNvPr id="27653" name="Picture 5" descr="great dep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2392363" cy="3429000"/>
          </a:xfrm>
          <a:prstGeom prst="rect">
            <a:avLst/>
          </a:prstGeom>
          <a:noFill/>
        </p:spPr>
      </p:pic>
      <p:pic>
        <p:nvPicPr>
          <p:cNvPr id="27654" name="Picture 6" descr="great depressio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2511425" cy="3429000"/>
          </a:xfrm>
          <a:prstGeom prst="rect">
            <a:avLst/>
          </a:prstGeom>
          <a:noFill/>
        </p:spPr>
      </p:pic>
      <p:pic>
        <p:nvPicPr>
          <p:cNvPr id="27655" name="Picture 7" descr="great depression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581400"/>
            <a:ext cx="2997200" cy="2466975"/>
          </a:xfrm>
          <a:prstGeom prst="rect">
            <a:avLst/>
          </a:prstGeom>
          <a:noFill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962400" y="6172200"/>
            <a:ext cx="518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Photos by photographer Dorothea Lange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6" name="Rectangle 38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en-US" b="1"/>
              <a:t>STOCK PRICES RISE THROUGH THE 1920s</a:t>
            </a:r>
          </a:p>
        </p:txBody>
      </p:sp>
      <p:sp>
        <p:nvSpPr>
          <p:cNvPr id="48517" name="Rectangle 38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419600"/>
          </a:xfrm>
        </p:spPr>
        <p:txBody>
          <a:bodyPr/>
          <a:lstStyle/>
          <a:p>
            <a:r>
              <a:rPr lang="en-US" sz="2800" b="1"/>
              <a:t>Through most of the 1920s, stock prices rose steadily</a:t>
            </a:r>
          </a:p>
          <a:p>
            <a:r>
              <a:rPr lang="en-US" sz="2800" b="1">
                <a:solidFill>
                  <a:srgbClr val="FF0000"/>
                </a:solidFill>
              </a:rPr>
              <a:t>The Dow reached a  high in 1929 of 381 points</a:t>
            </a:r>
            <a:r>
              <a:rPr lang="en-US" sz="2800" b="1"/>
              <a:t> (300 points higher than 1924)</a:t>
            </a:r>
          </a:p>
          <a:p>
            <a:r>
              <a:rPr lang="en-US" sz="2800" b="1"/>
              <a:t>By 1929, 4 million Americans owned stocks </a:t>
            </a:r>
          </a:p>
        </p:txBody>
      </p:sp>
      <p:pic>
        <p:nvPicPr>
          <p:cNvPr id="48519" name="Picture 391" descr="ny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209800"/>
            <a:ext cx="3086100" cy="4114800"/>
          </a:xfrm>
        </p:spPr>
      </p:pic>
      <p:sp>
        <p:nvSpPr>
          <p:cNvPr id="48520" name="Text Box 392"/>
          <p:cNvSpPr txBox="1">
            <a:spLocks noChangeArrowheads="1"/>
          </p:cNvSpPr>
          <p:nvPr/>
        </p:nvSpPr>
        <p:spPr bwMode="auto">
          <a:xfrm>
            <a:off x="5257800" y="6324600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New York Stock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sz="4800" b="1"/>
              <a:t>SEEDS OF TROUBLE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4958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By the late 1920s,</a:t>
            </a:r>
            <a:r>
              <a:rPr lang="en-US" sz="2400" b="1">
                <a:solidFill>
                  <a:srgbClr val="FF0000"/>
                </a:solidFill>
              </a:rPr>
              <a:t> problems</a:t>
            </a:r>
            <a:r>
              <a:rPr lang="en-US" sz="2400" b="1"/>
              <a:t> with the economy </a:t>
            </a:r>
            <a:r>
              <a:rPr lang="en-US" sz="2400" b="1">
                <a:solidFill>
                  <a:srgbClr val="FF0000"/>
                </a:solidFill>
              </a:rPr>
              <a:t>emerged</a:t>
            </a:r>
          </a:p>
          <a:p>
            <a:pPr>
              <a:lnSpc>
                <a:spcPct val="80000"/>
              </a:lnSpc>
            </a:pPr>
            <a:r>
              <a:rPr lang="en-US" sz="2400" b="1" i="1" u="sng">
                <a:solidFill>
                  <a:srgbClr val="FF0000"/>
                </a:solidFill>
              </a:rPr>
              <a:t>Speculation:</a:t>
            </a:r>
            <a:r>
              <a:rPr lang="en-US" sz="2400" b="1" i="1"/>
              <a:t> </a:t>
            </a:r>
            <a:r>
              <a:rPr lang="en-US" sz="2400" b="1"/>
              <a:t>Too many Americans were engaged in speculation – buying stocks &amp; bonds hoping for a quick profit</a:t>
            </a:r>
          </a:p>
          <a:p>
            <a:pPr>
              <a:lnSpc>
                <a:spcPct val="80000"/>
              </a:lnSpc>
            </a:pPr>
            <a:r>
              <a:rPr lang="en-US" sz="2400" b="1" i="1" u="sng">
                <a:solidFill>
                  <a:srgbClr val="FF0000"/>
                </a:solidFill>
              </a:rPr>
              <a:t>Margin:</a:t>
            </a:r>
            <a:r>
              <a:rPr lang="en-US" sz="2400" b="1" i="1"/>
              <a:t> </a:t>
            </a:r>
            <a:r>
              <a:rPr lang="en-US" sz="2400" b="1"/>
              <a:t>Americans were buying “on margin” – paying a small percentage of a stock’s price as a down</a:t>
            </a:r>
            <a:r>
              <a:rPr lang="en-US" sz="2400"/>
              <a:t> </a:t>
            </a:r>
            <a:r>
              <a:rPr lang="en-US" sz="2400" b="1"/>
              <a:t>payment and borrowing the rest</a:t>
            </a:r>
            <a:endParaRPr lang="en-US" sz="2400" b="1" i="1" u="sng"/>
          </a:p>
        </p:txBody>
      </p:sp>
      <p:pic>
        <p:nvPicPr>
          <p:cNvPr id="51211" name="Picture 11" descr="bubbl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6400"/>
            <a:ext cx="3617913" cy="4572000"/>
          </a:xfrm>
        </p:spPr>
      </p:pic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838200" y="6248400"/>
            <a:ext cx="373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The Stock Market’s bubble was about to break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533400"/>
            <a:ext cx="5562600" cy="1066800"/>
          </a:xfrm>
        </p:spPr>
        <p:txBody>
          <a:bodyPr/>
          <a:lstStyle/>
          <a:p>
            <a:r>
              <a:rPr lang="en-US" sz="4800" b="1"/>
              <a:t>THE 1929 CRASH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441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/>
              <a:t>In September the Stock Market had some unusual up &amp; down movements</a:t>
            </a:r>
          </a:p>
          <a:p>
            <a:pPr>
              <a:lnSpc>
                <a:spcPct val="90000"/>
              </a:lnSpc>
            </a:pPr>
            <a:r>
              <a:rPr lang="en-US" sz="2000" b="1"/>
              <a:t>On October 24, the market took a plunge . . .the worst was yet to come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</a:rPr>
              <a:t>On October 29, </a:t>
            </a:r>
            <a:r>
              <a:rPr lang="en-US" sz="2000" b="1"/>
              <a:t>now known as</a:t>
            </a:r>
            <a:r>
              <a:rPr lang="en-US" sz="2000" b="1">
                <a:solidFill>
                  <a:srgbClr val="FF0000"/>
                </a:solidFill>
              </a:rPr>
              <a:t> Black Tuesday</a:t>
            </a:r>
            <a:r>
              <a:rPr lang="en-US" sz="2000" b="1"/>
              <a:t>, the bottom fell out</a:t>
            </a:r>
          </a:p>
          <a:p>
            <a:pPr>
              <a:lnSpc>
                <a:spcPct val="90000"/>
              </a:lnSpc>
            </a:pPr>
            <a:r>
              <a:rPr lang="en-US" sz="2000" b="1"/>
              <a:t>16.4 million shares were sold that day – prices plummeted</a:t>
            </a:r>
          </a:p>
          <a:p>
            <a:pPr>
              <a:lnSpc>
                <a:spcPct val="90000"/>
              </a:lnSpc>
            </a:pPr>
            <a:r>
              <a:rPr lang="en-US" sz="2000" b="1"/>
              <a:t>People who had bought on margin (credit) were stuck with </a:t>
            </a:r>
            <a:r>
              <a:rPr lang="en-US" sz="2000" b="1">
                <a:solidFill>
                  <a:srgbClr val="FF0000"/>
                </a:solidFill>
              </a:rPr>
              <a:t>huge debts</a:t>
            </a:r>
          </a:p>
        </p:txBody>
      </p:sp>
      <p:pic>
        <p:nvPicPr>
          <p:cNvPr id="54278" name="Picture 6" descr="graph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93950" cy="2971800"/>
          </a:xfrm>
          <a:prstGeom prst="rect">
            <a:avLst/>
          </a:prstGeom>
          <a:noFill/>
        </p:spPr>
      </p:pic>
      <p:pic>
        <p:nvPicPr>
          <p:cNvPr id="54279" name="Picture 7" descr="black tuesd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981200"/>
            <a:ext cx="3765550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stock marke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229600" cy="4679950"/>
          </a:xfrm>
          <a:prstGeom prst="rect">
            <a:avLst/>
          </a:prstGeom>
          <a:noFill/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057400" y="571500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By mid-November, investors had lost about $30 billion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371600"/>
          </a:xfrm>
        </p:spPr>
        <p:txBody>
          <a:bodyPr/>
          <a:lstStyle/>
          <a:p>
            <a:r>
              <a:rPr lang="en-US" sz="4800" b="1"/>
              <a:t>THE GREAT DEPRESSION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434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The Stock Market crash signaled</a:t>
            </a:r>
            <a:r>
              <a:rPr lang="en-US" sz="2400" b="1">
                <a:solidFill>
                  <a:srgbClr val="FF0000"/>
                </a:solidFill>
              </a:rPr>
              <a:t> the beginning of the Great Depression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The Great Depression is generally defined as the period from 1929 – 1940 in which the </a:t>
            </a:r>
            <a:r>
              <a:rPr lang="en-US" sz="2400" b="1">
                <a:solidFill>
                  <a:srgbClr val="FF0000"/>
                </a:solidFill>
              </a:rPr>
              <a:t>economy plummeted and unemployment skyrocketed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The crash alone did not cause the Great Depression, but it hastened its arrival</a:t>
            </a:r>
          </a:p>
        </p:txBody>
      </p:sp>
      <p:pic>
        <p:nvPicPr>
          <p:cNvPr id="60428" name="Picture 12" descr="evan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133600"/>
            <a:ext cx="4495800" cy="3581400"/>
          </a:xfrm>
        </p:spPr>
      </p:pic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0" y="5791200"/>
            <a:ext cx="502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Alabama family, 1938 Photo by Walter Evans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sz="4800" b="1"/>
              <a:t>FINANCIAL COLLAPSE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267200" cy="5105400"/>
          </a:xfrm>
        </p:spPr>
        <p:txBody>
          <a:bodyPr/>
          <a:lstStyle/>
          <a:p>
            <a:r>
              <a:rPr lang="en-US" sz="2400" b="1"/>
              <a:t>After the crash, many </a:t>
            </a:r>
            <a:r>
              <a:rPr lang="en-US" sz="2400" b="1">
                <a:solidFill>
                  <a:srgbClr val="FF0000"/>
                </a:solidFill>
              </a:rPr>
              <a:t>Americans panicked and withdrew their money</a:t>
            </a:r>
            <a:r>
              <a:rPr lang="en-US" sz="2400" b="1"/>
              <a:t> from banks</a:t>
            </a:r>
          </a:p>
          <a:p>
            <a:r>
              <a:rPr lang="en-US" sz="2400" b="1"/>
              <a:t>Banks had invested in the Stock Market and lost money</a:t>
            </a:r>
          </a:p>
          <a:p>
            <a:r>
              <a:rPr lang="en-US" sz="2400" b="1"/>
              <a:t>In 1929- 600 </a:t>
            </a:r>
            <a:r>
              <a:rPr lang="en-US" sz="2400" b="1">
                <a:solidFill>
                  <a:srgbClr val="FF0000"/>
                </a:solidFill>
              </a:rPr>
              <a:t>banks fail</a:t>
            </a:r>
          </a:p>
          <a:p>
            <a:r>
              <a:rPr lang="en-US" sz="2400" b="1"/>
              <a:t>By 1933 – 11,000 of the 25,000 banks nationwide had collapsed</a:t>
            </a:r>
          </a:p>
        </p:txBody>
      </p:sp>
      <p:pic>
        <p:nvPicPr>
          <p:cNvPr id="62470" name="Picture 6" descr="bank r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81200"/>
            <a:ext cx="4495800" cy="3498850"/>
          </a:xfrm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800600" y="5486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Bank run 1929, Los Angeles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295400"/>
          </a:xfrm>
        </p:spPr>
        <p:txBody>
          <a:bodyPr/>
          <a:lstStyle/>
          <a:p>
            <a:r>
              <a:rPr lang="en-US" b="1"/>
              <a:t>GNP DROPS, UNEMPLOYMENT SOARS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81200"/>
            <a:ext cx="434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Between 1928-1932, the U.S. Gross National Product </a:t>
            </a:r>
            <a:r>
              <a:rPr lang="en-US" sz="2400" b="1">
                <a:solidFill>
                  <a:srgbClr val="FF0000"/>
                </a:solidFill>
              </a:rPr>
              <a:t>(GNP)</a:t>
            </a:r>
            <a:r>
              <a:rPr lang="en-US" sz="2400" b="1"/>
              <a:t> – the total output of a nation’s goods &amp; services – </a:t>
            </a:r>
            <a:r>
              <a:rPr lang="en-US" sz="2400" b="1">
                <a:solidFill>
                  <a:srgbClr val="FF0000"/>
                </a:solidFill>
              </a:rPr>
              <a:t>fell nearly 50%</a:t>
            </a:r>
            <a:r>
              <a:rPr lang="en-US" sz="2400" b="1"/>
              <a:t> from $104 billion to $59 billion</a:t>
            </a:r>
          </a:p>
          <a:p>
            <a:pPr>
              <a:lnSpc>
                <a:spcPct val="90000"/>
              </a:lnSpc>
            </a:pPr>
            <a:r>
              <a:rPr lang="en-US" sz="2400" b="1"/>
              <a:t>90,000 </a:t>
            </a:r>
            <a:r>
              <a:rPr lang="en-US" sz="2400" b="1">
                <a:solidFill>
                  <a:srgbClr val="FF0000"/>
                </a:solidFill>
              </a:rPr>
              <a:t>businesses went bankrupt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</a:rPr>
              <a:t>Unemployment leaped</a:t>
            </a:r>
            <a:r>
              <a:rPr lang="en-US" sz="2400" b="1"/>
              <a:t> from 3% in 1929 to 25% in 1933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64518" name="Picture 6" descr="great depression 1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57400"/>
            <a:ext cx="4724400" cy="39274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152400"/>
            <a:ext cx="4343400" cy="1752600"/>
          </a:xfrm>
        </p:spPr>
        <p:txBody>
          <a:bodyPr/>
          <a:lstStyle/>
          <a:p>
            <a:r>
              <a:rPr lang="en-US" sz="4000" b="1"/>
              <a:t>HAWLEY-SMOOT TARIFF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4267200" cy="6400800"/>
          </a:xfrm>
        </p:spPr>
        <p:txBody>
          <a:bodyPr/>
          <a:lstStyle/>
          <a:p>
            <a:r>
              <a:rPr lang="en-US" sz="2400" b="1"/>
              <a:t>The U.S. was not the only country gripped by the Great Depression</a:t>
            </a:r>
          </a:p>
          <a:p>
            <a:r>
              <a:rPr lang="en-US" sz="2400" b="1">
                <a:solidFill>
                  <a:srgbClr val="FF0000"/>
                </a:solidFill>
              </a:rPr>
              <a:t>Much of Europe suffered throughout the 1920s</a:t>
            </a:r>
          </a:p>
          <a:p>
            <a:r>
              <a:rPr lang="en-US" sz="2400" b="1"/>
              <a:t>In 1930, Congress passed the toughest tariff in U.S. history called the </a:t>
            </a:r>
            <a:r>
              <a:rPr lang="en-US" sz="2400" b="1">
                <a:solidFill>
                  <a:srgbClr val="FF0000"/>
                </a:solidFill>
              </a:rPr>
              <a:t>Hawley- Smoot Tariff</a:t>
            </a:r>
          </a:p>
          <a:p>
            <a:r>
              <a:rPr lang="en-US" sz="2400" b="1"/>
              <a:t>It was meant to protect U.S. industry yet had the opposite effect</a:t>
            </a:r>
          </a:p>
          <a:p>
            <a:r>
              <a:rPr lang="en-US" sz="2400" b="1"/>
              <a:t>Other countries enacted their own tariffs and soon </a:t>
            </a:r>
            <a:r>
              <a:rPr lang="en-US" sz="2400" b="1">
                <a:solidFill>
                  <a:srgbClr val="FF0000"/>
                </a:solidFill>
              </a:rPr>
              <a:t>world trade fell 40%</a:t>
            </a:r>
          </a:p>
          <a:p>
            <a:endParaRPr lang="en-US" sz="2400" b="1"/>
          </a:p>
        </p:txBody>
      </p:sp>
      <p:pic>
        <p:nvPicPr>
          <p:cNvPr id="66567" name="Picture 7" descr="tariff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056144">
            <a:off x="4800600" y="1981200"/>
            <a:ext cx="1285875" cy="1714500"/>
          </a:xfrm>
        </p:spPr>
      </p:pic>
      <p:pic>
        <p:nvPicPr>
          <p:cNvPr id="66566" name="Picture 6" descr="tar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057400"/>
            <a:ext cx="2019300" cy="2162175"/>
          </a:xfrm>
          <a:prstGeom prst="rect">
            <a:avLst/>
          </a:prstGeom>
          <a:noFill/>
        </p:spPr>
      </p:pic>
      <p:pic>
        <p:nvPicPr>
          <p:cNvPr id="66569" name="Picture 9" descr="tariff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20771706">
            <a:off x="4924425" y="5118100"/>
            <a:ext cx="1736725" cy="1514475"/>
          </a:xfrm>
        </p:spPr>
      </p:pic>
      <p:pic>
        <p:nvPicPr>
          <p:cNvPr id="66571" name="Picture 11" descr="tariff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9918">
            <a:off x="7467600" y="4648200"/>
            <a:ext cx="1346200" cy="1676400"/>
          </a:xfrm>
          <a:prstGeom prst="rect">
            <a:avLst/>
          </a:prstGeom>
          <a:noFill/>
        </p:spPr>
      </p:pic>
      <p:pic>
        <p:nvPicPr>
          <p:cNvPr id="66572" name="Picture 12" descr="tariff1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52800"/>
            <a:ext cx="38100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b="1"/>
              <a:t>CAUSES OF THE GREAT DEPRESSION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057400"/>
            <a:ext cx="3581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Tariffs</a:t>
            </a:r>
            <a:r>
              <a:rPr lang="en-US" sz="2800" b="1"/>
              <a:t> &amp; war debt policies</a:t>
            </a:r>
          </a:p>
          <a:p>
            <a:pPr>
              <a:lnSpc>
                <a:spcPct val="90000"/>
              </a:lnSpc>
            </a:pPr>
            <a:r>
              <a:rPr lang="en-US" sz="2800" b="1"/>
              <a:t>U.S. </a:t>
            </a:r>
            <a:r>
              <a:rPr lang="en-US" sz="2800" b="1">
                <a:solidFill>
                  <a:srgbClr val="FF0000"/>
                </a:solidFill>
              </a:rPr>
              <a:t>demand low</a:t>
            </a:r>
            <a:r>
              <a:rPr lang="en-US" sz="2800" b="1"/>
              <a:t>, despite factories producing more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Farm</a:t>
            </a:r>
            <a:r>
              <a:rPr lang="en-US" sz="2800" b="1"/>
              <a:t> sector </a:t>
            </a:r>
            <a:r>
              <a:rPr lang="en-US" sz="2800" b="1">
                <a:solidFill>
                  <a:srgbClr val="FF0000"/>
                </a:solidFill>
              </a:rPr>
              <a:t>crisis</a:t>
            </a:r>
          </a:p>
          <a:p>
            <a:pPr>
              <a:lnSpc>
                <a:spcPct val="90000"/>
              </a:lnSpc>
            </a:pPr>
            <a:r>
              <a:rPr lang="en-US" sz="2800" b="1"/>
              <a:t>Easy </a:t>
            </a:r>
            <a:r>
              <a:rPr lang="en-US" sz="2800" b="1">
                <a:solidFill>
                  <a:srgbClr val="FF0000"/>
                </a:solidFill>
              </a:rPr>
              <a:t>credit</a:t>
            </a:r>
          </a:p>
          <a:p>
            <a:pPr>
              <a:lnSpc>
                <a:spcPct val="90000"/>
              </a:lnSpc>
            </a:pPr>
            <a:r>
              <a:rPr lang="en-US" sz="2800" b="1"/>
              <a:t>Unequal distribution of </a:t>
            </a:r>
            <a:r>
              <a:rPr lang="en-US" sz="2800" b="1">
                <a:solidFill>
                  <a:srgbClr val="FF0000"/>
                </a:solidFill>
              </a:rPr>
              <a:t>income</a:t>
            </a:r>
          </a:p>
        </p:txBody>
      </p:sp>
      <p:pic>
        <p:nvPicPr>
          <p:cNvPr id="69638" name="Picture 6" descr="great depression 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05000"/>
            <a:ext cx="3392488" cy="4800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b="1"/>
              <a:t>SECTION 2: HARDSHIPS DURING DEPRESSION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267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The Great Depression brought hardship, </a:t>
            </a:r>
            <a:r>
              <a:rPr lang="en-US" sz="2400" b="1">
                <a:solidFill>
                  <a:srgbClr val="FF0000"/>
                </a:solidFill>
              </a:rPr>
              <a:t>homelessness</a:t>
            </a:r>
            <a:r>
              <a:rPr lang="en-US" sz="2400" b="1"/>
              <a:t>, and hunger to millions</a:t>
            </a:r>
          </a:p>
          <a:p>
            <a:pPr>
              <a:lnSpc>
                <a:spcPct val="80000"/>
              </a:lnSpc>
            </a:pPr>
            <a:r>
              <a:rPr lang="en-US" sz="2400" b="1"/>
              <a:t>Across the country, people lost their jobs, and their homes</a:t>
            </a:r>
          </a:p>
          <a:p>
            <a:pPr>
              <a:lnSpc>
                <a:spcPct val="80000"/>
              </a:lnSpc>
            </a:pPr>
            <a:r>
              <a:rPr lang="en-US" sz="2400" b="1"/>
              <a:t>Some built makeshifts shacks out of scrap material</a:t>
            </a:r>
          </a:p>
          <a:p>
            <a:pPr>
              <a:lnSpc>
                <a:spcPct val="80000"/>
              </a:lnSpc>
            </a:pPr>
            <a:r>
              <a:rPr lang="en-US" sz="2400" b="1"/>
              <a:t>Before long whole shantytowns (sometimes called </a:t>
            </a:r>
            <a:r>
              <a:rPr lang="en-US" sz="2400" b="1">
                <a:solidFill>
                  <a:srgbClr val="FF0000"/>
                </a:solidFill>
              </a:rPr>
              <a:t>Hoovervilles</a:t>
            </a:r>
            <a:r>
              <a:rPr lang="en-US" sz="2400" b="1"/>
              <a:t> in mock reference to the president) sprung up</a:t>
            </a:r>
          </a:p>
        </p:txBody>
      </p:sp>
      <p:pic>
        <p:nvPicPr>
          <p:cNvPr id="72710" name="Picture 6" descr="great depression 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057400"/>
            <a:ext cx="4495800" cy="3497263"/>
          </a:xfrm>
        </p:spPr>
      </p:pic>
      <p:pic>
        <p:nvPicPr>
          <p:cNvPr id="72711" name="Picture 7" descr="hoovervil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715000"/>
            <a:ext cx="2514600" cy="614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SECTION 1: THE NATION’S SICK ECONOMY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819400"/>
            <a:ext cx="4495800" cy="3733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b="1"/>
          </a:p>
          <a:p>
            <a:pPr>
              <a:lnSpc>
                <a:spcPct val="80000"/>
              </a:lnSpc>
              <a:buFontTx/>
              <a:buNone/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000" b="1"/>
              <a:t>Agriculture</a:t>
            </a:r>
          </a:p>
          <a:p>
            <a:pPr>
              <a:lnSpc>
                <a:spcPct val="80000"/>
              </a:lnSpc>
            </a:pPr>
            <a:r>
              <a:rPr lang="en-US" sz="2000" b="1"/>
              <a:t>Railroads</a:t>
            </a:r>
          </a:p>
          <a:p>
            <a:pPr>
              <a:lnSpc>
                <a:spcPct val="80000"/>
              </a:lnSpc>
            </a:pPr>
            <a:r>
              <a:rPr lang="en-US" sz="2000" b="1"/>
              <a:t>Textiles</a:t>
            </a:r>
          </a:p>
          <a:p>
            <a:pPr>
              <a:lnSpc>
                <a:spcPct val="80000"/>
              </a:lnSpc>
            </a:pPr>
            <a:r>
              <a:rPr lang="en-US" sz="2000" b="1"/>
              <a:t>Steel</a:t>
            </a:r>
          </a:p>
          <a:p>
            <a:pPr>
              <a:lnSpc>
                <a:spcPct val="80000"/>
              </a:lnSpc>
            </a:pPr>
            <a:r>
              <a:rPr lang="en-US" sz="2000" b="1"/>
              <a:t>Mining</a:t>
            </a:r>
          </a:p>
          <a:p>
            <a:pPr>
              <a:lnSpc>
                <a:spcPct val="80000"/>
              </a:lnSpc>
            </a:pPr>
            <a:r>
              <a:rPr lang="en-US" sz="2000" b="1"/>
              <a:t>Lumber</a:t>
            </a:r>
          </a:p>
          <a:p>
            <a:pPr>
              <a:lnSpc>
                <a:spcPct val="80000"/>
              </a:lnSpc>
            </a:pPr>
            <a:r>
              <a:rPr lang="en-US" sz="2000" b="1"/>
              <a:t>Automobiles</a:t>
            </a:r>
          </a:p>
          <a:p>
            <a:pPr>
              <a:lnSpc>
                <a:spcPct val="80000"/>
              </a:lnSpc>
            </a:pPr>
            <a:r>
              <a:rPr lang="en-US" sz="2000" b="1"/>
              <a:t>Housing</a:t>
            </a:r>
          </a:p>
          <a:p>
            <a:pPr>
              <a:lnSpc>
                <a:spcPct val="80000"/>
              </a:lnSpc>
            </a:pPr>
            <a:r>
              <a:rPr lang="en-US" sz="2000" b="1"/>
              <a:t>Consumer goods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28682" name="Picture 10" descr="graph-dow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3505200"/>
            <a:ext cx="4343400" cy="2955925"/>
          </a:xfrm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828800" y="1981200"/>
            <a:ext cx="6629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As the 1920s advanced, serious problems threatened the economy while</a:t>
            </a:r>
          </a:p>
          <a:p>
            <a:r>
              <a:rPr lang="en-US" b="1">
                <a:solidFill>
                  <a:srgbClr val="FF0000"/>
                </a:solidFill>
              </a:rPr>
              <a:t>Important industries struggled,</a:t>
            </a:r>
            <a:r>
              <a:rPr lang="en-US" b="1"/>
              <a:t> including: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486400" cy="1143000"/>
          </a:xfrm>
        </p:spPr>
        <p:txBody>
          <a:bodyPr/>
          <a:lstStyle/>
          <a:p>
            <a:r>
              <a:rPr lang="en-US" sz="4800" b="1"/>
              <a:t>SOUP KITCHENS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267200" cy="4419600"/>
          </a:xfrm>
        </p:spPr>
        <p:txBody>
          <a:bodyPr/>
          <a:lstStyle/>
          <a:p>
            <a:r>
              <a:rPr lang="en-US" sz="2800" b="1"/>
              <a:t>One of the common features of urban areas during the era were </a:t>
            </a:r>
            <a:r>
              <a:rPr lang="en-US" sz="2800" b="1">
                <a:solidFill>
                  <a:srgbClr val="FF0000"/>
                </a:solidFill>
              </a:rPr>
              <a:t>soup kitchens and bread lines</a:t>
            </a:r>
          </a:p>
          <a:p>
            <a:r>
              <a:rPr lang="en-US" sz="2800" b="1"/>
              <a:t>Soup kitchens and bread lines offered free or low-cost food for people</a:t>
            </a:r>
          </a:p>
        </p:txBody>
      </p:sp>
      <p:pic>
        <p:nvPicPr>
          <p:cNvPr id="75782" name="Picture 6" descr="great depression 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81200"/>
            <a:ext cx="4267200" cy="3783013"/>
          </a:xfrm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533400" y="5867400"/>
            <a:ext cx="396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Unemployed men wait in line for food – this particular soup kitchen was sponsored by Al Capone</a:t>
            </a:r>
          </a:p>
        </p:txBody>
      </p:sp>
      <p:pic>
        <p:nvPicPr>
          <p:cNvPr id="75786" name="Picture 10" descr="s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47650"/>
            <a:ext cx="2133600" cy="160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410200" cy="1066800"/>
          </a:xfrm>
        </p:spPr>
        <p:txBody>
          <a:bodyPr/>
          <a:lstStyle/>
          <a:p>
            <a:r>
              <a:rPr lang="en-US" sz="4800" b="1"/>
              <a:t>CONDITIONS FOR MINORITIES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19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Conditions for African Americans and Latinos were especially difficult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</a:rPr>
              <a:t>Unemployment</a:t>
            </a:r>
            <a:r>
              <a:rPr lang="en-US" sz="2400" b="1"/>
              <a:t> was the highest among minorities and their </a:t>
            </a:r>
            <a:r>
              <a:rPr lang="en-US" sz="2400" b="1">
                <a:solidFill>
                  <a:srgbClr val="FF0000"/>
                </a:solidFill>
              </a:rPr>
              <a:t>pay</a:t>
            </a:r>
            <a:r>
              <a:rPr lang="en-US" sz="2400" b="1"/>
              <a:t> was the </a:t>
            </a:r>
            <a:r>
              <a:rPr lang="en-US" sz="2400" b="1">
                <a:solidFill>
                  <a:srgbClr val="FF0000"/>
                </a:solidFill>
              </a:rPr>
              <a:t>lowest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</a:rPr>
              <a:t>Increased violence</a:t>
            </a:r>
            <a:r>
              <a:rPr lang="en-US" sz="2400" b="1"/>
              <a:t> (24 lynchings in 1933 alone)</a:t>
            </a:r>
            <a:r>
              <a:rPr lang="en-US" sz="2400"/>
              <a:t> </a:t>
            </a:r>
            <a:r>
              <a:rPr lang="en-US" sz="2400" b="1"/>
              <a:t>marred the 1930s</a:t>
            </a:r>
          </a:p>
          <a:p>
            <a:pPr>
              <a:lnSpc>
                <a:spcPct val="90000"/>
              </a:lnSpc>
            </a:pPr>
            <a:r>
              <a:rPr lang="en-US" sz="2400" b="1"/>
              <a:t>Many Mexicans were “encouraged” to return to their homeland</a:t>
            </a:r>
            <a:r>
              <a:rPr lang="en-US" sz="2400"/>
              <a:t> </a:t>
            </a:r>
          </a:p>
        </p:txBody>
      </p:sp>
      <p:pic>
        <p:nvPicPr>
          <p:cNvPr id="77830" name="Picture 6" descr="Lynching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54275"/>
            <a:ext cx="4495800" cy="2816225"/>
          </a:xfrm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181600" y="5257800"/>
            <a:ext cx="3048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As conditions deteriorated, violence against blacks increased</a:t>
            </a:r>
          </a:p>
        </p:txBody>
      </p:sp>
      <p:pic>
        <p:nvPicPr>
          <p:cNvPr id="77832" name="Picture 8" descr="Stop_Lynching_Pin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1828800" cy="172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RURAL LIFE DURING THE DEPRESSION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86000"/>
            <a:ext cx="4267200" cy="4572000"/>
          </a:xfrm>
        </p:spPr>
        <p:txBody>
          <a:bodyPr/>
          <a:lstStyle/>
          <a:p>
            <a:r>
              <a:rPr lang="en-US" sz="2400" b="1"/>
              <a:t>While the Depression was difficult for everyone, farmers did have one advantage; </a:t>
            </a:r>
            <a:r>
              <a:rPr lang="en-US" sz="2400" b="1">
                <a:solidFill>
                  <a:srgbClr val="FF0000"/>
                </a:solidFill>
              </a:rPr>
              <a:t>they could grow food for their families</a:t>
            </a:r>
          </a:p>
          <a:p>
            <a:r>
              <a:rPr lang="en-US" sz="2400" b="1"/>
              <a:t>Thousands of farmers, however, </a:t>
            </a:r>
            <a:r>
              <a:rPr lang="en-US" sz="2400" b="1">
                <a:solidFill>
                  <a:srgbClr val="FF0000"/>
                </a:solidFill>
              </a:rPr>
              <a:t>lost their land</a:t>
            </a:r>
          </a:p>
          <a:p>
            <a:r>
              <a:rPr lang="en-US" sz="2400" b="1"/>
              <a:t>Many turned to tenant farming and barely scraped out a living</a:t>
            </a:r>
          </a:p>
        </p:txBody>
      </p:sp>
      <p:pic>
        <p:nvPicPr>
          <p:cNvPr id="80904" name="Picture 8" descr="foreclosure1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381250"/>
            <a:ext cx="4267200" cy="3232150"/>
          </a:xfrm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57200" y="5715000"/>
            <a:ext cx="3733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/>
              <a:t>Between 1929-1932 almost ½ million farmers lost their land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b="1"/>
              <a:t>THE DUST BOWL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267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A </a:t>
            </a:r>
            <a:r>
              <a:rPr lang="en-US" sz="2400" b="1">
                <a:solidFill>
                  <a:srgbClr val="FF0000"/>
                </a:solidFill>
              </a:rPr>
              <a:t>severe drought</a:t>
            </a:r>
            <a:r>
              <a:rPr lang="en-US" sz="2400" b="1"/>
              <a:t> gripped the Great Plains in the </a:t>
            </a:r>
            <a:r>
              <a:rPr lang="en-US" sz="2400" b="1">
                <a:solidFill>
                  <a:srgbClr val="FF0000"/>
                </a:solidFill>
              </a:rPr>
              <a:t>early 1930s</a:t>
            </a:r>
          </a:p>
          <a:p>
            <a:pPr>
              <a:lnSpc>
                <a:spcPct val="90000"/>
              </a:lnSpc>
            </a:pPr>
            <a:r>
              <a:rPr lang="en-US" sz="2400" b="1"/>
              <a:t>Wind scattered the topsoil, exposing sand and grit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The resulting </a:t>
            </a:r>
            <a:r>
              <a:rPr lang="en-US" sz="2400" b="1">
                <a:solidFill>
                  <a:srgbClr val="FF0000"/>
                </a:solidFill>
              </a:rPr>
              <a:t>dust traveled</a:t>
            </a:r>
            <a:r>
              <a:rPr lang="en-US" sz="2400" b="1"/>
              <a:t> hundreds of miles</a:t>
            </a:r>
          </a:p>
          <a:p>
            <a:pPr>
              <a:lnSpc>
                <a:spcPct val="90000"/>
              </a:lnSpc>
            </a:pPr>
            <a:r>
              <a:rPr lang="en-US" sz="2400" b="1"/>
              <a:t>One storm in 1934 picked up millions of tons of dust from the Plains an carried it to the East Coast</a:t>
            </a:r>
          </a:p>
        </p:txBody>
      </p:sp>
      <p:pic>
        <p:nvPicPr>
          <p:cNvPr id="83974" name="Picture 6" descr="dust bowl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600200"/>
            <a:ext cx="3516313" cy="4800600"/>
          </a:xfrm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181600" y="64912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Kansas Farmer, 1933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dust bow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5838"/>
          </a:xfrm>
          <a:prstGeom prst="rect">
            <a:avLst/>
          </a:prstGeom>
          <a:noFill/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Dust storm approaching Stratford, Texas - 1934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dust bowl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58200" cy="5453063"/>
          </a:xfrm>
          <a:prstGeom prst="rect">
            <a:avLst/>
          </a:prstGeom>
          <a:noFill/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286000" y="60198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Storm approaching Elkhart, Kansas in 1937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dustbowl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848600" cy="5845175"/>
          </a:xfrm>
          <a:prstGeom prst="rect">
            <a:avLst/>
          </a:prstGeom>
          <a:noFill/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676400" y="61722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Dust buried cars and wagons in South Dakota in 1936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HARDEST HIT REGIONS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191000" cy="4800600"/>
          </a:xfrm>
        </p:spPr>
        <p:txBody>
          <a:bodyPr/>
          <a:lstStyle/>
          <a:p>
            <a:r>
              <a:rPr lang="en-US" sz="2800" b="1"/>
              <a:t>Kansas, Oklahoma, Texas, New Mexico, and Colorado were the hardest hit regions during the Dust Bowl</a:t>
            </a:r>
          </a:p>
          <a:p>
            <a:r>
              <a:rPr lang="en-US" sz="2800" b="1">
                <a:solidFill>
                  <a:srgbClr val="FF0000"/>
                </a:solidFill>
              </a:rPr>
              <a:t>Many farmers migrated</a:t>
            </a:r>
            <a:r>
              <a:rPr lang="en-US" sz="2800" b="1"/>
              <a:t> to California and other Pacific Coast states</a:t>
            </a:r>
          </a:p>
        </p:txBody>
      </p:sp>
      <p:pic>
        <p:nvPicPr>
          <p:cNvPr id="87046" name="Picture 6" descr="dust bowl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85963"/>
            <a:ext cx="4343400" cy="4194175"/>
          </a:xfrm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762000" y="6172200"/>
            <a:ext cx="365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Boy covers his mouth to avoid dust, 1935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dustbow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228600"/>
            <a:ext cx="5181600" cy="5791200"/>
          </a:xfrm>
          <a:prstGeom prst="rect">
            <a:avLst/>
          </a:prstGeom>
          <a:noFill/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676400" y="6019800"/>
            <a:ext cx="624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Photographer Dorothea Lange captures a family headed west to escape the dust storms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ust bowl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FARMERS STRUGGLE</a:t>
            </a:r>
            <a:r>
              <a:rPr lang="en-US"/>
              <a:t> 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057400"/>
            <a:ext cx="4191000" cy="3962400"/>
          </a:xfrm>
        </p:spPr>
        <p:txBody>
          <a:bodyPr/>
          <a:lstStyle/>
          <a:p>
            <a:r>
              <a:rPr lang="en-US" sz="2400" b="1"/>
              <a:t>No industry suffered as much as agriculture</a:t>
            </a:r>
          </a:p>
          <a:p>
            <a:r>
              <a:rPr lang="en-US" sz="2400" b="1"/>
              <a:t>During World War I European demand for American crops soared</a:t>
            </a:r>
          </a:p>
          <a:p>
            <a:r>
              <a:rPr lang="en-US" sz="2400" b="1">
                <a:solidFill>
                  <a:srgbClr val="FF0000"/>
                </a:solidFill>
              </a:rPr>
              <a:t>After the war demand plummeted</a:t>
            </a:r>
          </a:p>
          <a:p>
            <a:r>
              <a:rPr lang="en-US" sz="2400" b="1"/>
              <a:t>Farmers increased production sending prices further downward</a:t>
            </a:r>
          </a:p>
        </p:txBody>
      </p:sp>
      <p:pic>
        <p:nvPicPr>
          <p:cNvPr id="31750" name="Picture 6" descr="great depression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057400"/>
            <a:ext cx="3792538" cy="3886200"/>
          </a:xfrm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143000" y="5867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Photo by Dorothea Lange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81000"/>
            <a:ext cx="4343400" cy="1905000"/>
          </a:xfrm>
        </p:spPr>
        <p:txBody>
          <a:bodyPr/>
          <a:lstStyle/>
          <a:p>
            <a:r>
              <a:rPr lang="en-US" sz="4800" b="1"/>
              <a:t>HOBOES TRAVEL AMERICA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449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The 1930s created the term </a:t>
            </a:r>
            <a:r>
              <a:rPr lang="en-US" sz="2400" b="1">
                <a:solidFill>
                  <a:srgbClr val="FF0000"/>
                </a:solidFill>
              </a:rPr>
              <a:t>“hoboes”</a:t>
            </a:r>
            <a:r>
              <a:rPr lang="en-US" sz="2400" b="1"/>
              <a:t> to describe </a:t>
            </a:r>
            <a:r>
              <a:rPr lang="en-US" sz="2400" b="1">
                <a:solidFill>
                  <a:srgbClr val="FF0000"/>
                </a:solidFill>
              </a:rPr>
              <a:t>poor drifters</a:t>
            </a:r>
          </a:p>
          <a:p>
            <a:pPr>
              <a:lnSpc>
                <a:spcPct val="90000"/>
              </a:lnSpc>
            </a:pPr>
            <a:r>
              <a:rPr lang="en-US" sz="2400" b="1"/>
              <a:t> 300,000 transients – or hoboes – hitched rides around the country on trains and slept under bridges (thousands were teenagers)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</a:rPr>
              <a:t>Injuries and death was common</a:t>
            </a:r>
            <a:r>
              <a:rPr lang="en-US" sz="2400" b="1"/>
              <a:t> on railroad property; over 50,000 people were hurt or killed</a:t>
            </a:r>
          </a:p>
        </p:txBody>
      </p:sp>
      <p:pic>
        <p:nvPicPr>
          <p:cNvPr id="91144" name="Picture 8" descr="Hobos_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667000"/>
            <a:ext cx="4343400" cy="3533775"/>
          </a:xfrm>
        </p:spPr>
      </p:pic>
      <p:pic>
        <p:nvPicPr>
          <p:cNvPr id="91145" name="Picture 9" descr="Hobos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613" y="228600"/>
            <a:ext cx="1611312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295400"/>
          </a:xfrm>
        </p:spPr>
        <p:txBody>
          <a:bodyPr/>
          <a:lstStyle/>
          <a:p>
            <a:r>
              <a:rPr lang="en-US" sz="4800" b="1"/>
              <a:t>EFFECTS OF DEPRESSION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</a:rPr>
              <a:t>Suicide rate rose</a:t>
            </a:r>
            <a:r>
              <a:rPr lang="en-US" sz="2400" b="1"/>
              <a:t> more than 30% between 1928-1932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</a:rPr>
              <a:t>Alcoholism rose</a:t>
            </a:r>
            <a:r>
              <a:rPr lang="en-US" sz="2400" b="1"/>
              <a:t> sharply in urban areas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Three times as many people were admitted to </a:t>
            </a:r>
            <a:r>
              <a:rPr lang="en-US" sz="2400" b="1">
                <a:solidFill>
                  <a:srgbClr val="FF0000"/>
                </a:solidFill>
              </a:rPr>
              <a:t>state mental hospitals</a:t>
            </a:r>
            <a:r>
              <a:rPr lang="en-US" sz="2400" b="1"/>
              <a:t> as in normal times</a:t>
            </a:r>
          </a:p>
          <a:p>
            <a:pPr>
              <a:lnSpc>
                <a:spcPct val="90000"/>
              </a:lnSpc>
            </a:pPr>
            <a:r>
              <a:rPr lang="en-US" sz="2400" b="1"/>
              <a:t>Many people showed great </a:t>
            </a:r>
            <a:r>
              <a:rPr lang="en-US" sz="2400" b="1">
                <a:solidFill>
                  <a:srgbClr val="FF0000"/>
                </a:solidFill>
              </a:rPr>
              <a:t>kindness to strangers</a:t>
            </a:r>
          </a:p>
          <a:p>
            <a:pPr>
              <a:lnSpc>
                <a:spcPct val="90000"/>
              </a:lnSpc>
            </a:pPr>
            <a:r>
              <a:rPr lang="en-US" sz="2400" b="1"/>
              <a:t>Additionally, many people developed habits of </a:t>
            </a:r>
            <a:r>
              <a:rPr lang="en-US" sz="2400" b="1">
                <a:solidFill>
                  <a:srgbClr val="FF0000"/>
                </a:solidFill>
              </a:rPr>
              <a:t>savings &amp; thriftiness</a:t>
            </a:r>
          </a:p>
        </p:txBody>
      </p:sp>
      <p:pic>
        <p:nvPicPr>
          <p:cNvPr id="96262" name="Picture 6" descr="great depression1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76400"/>
            <a:ext cx="3468688" cy="48768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533400"/>
            <a:ext cx="6019800" cy="1219200"/>
          </a:xfrm>
        </p:spPr>
        <p:txBody>
          <a:bodyPr/>
          <a:lstStyle/>
          <a:p>
            <a:r>
              <a:rPr lang="en-US" b="1"/>
              <a:t>SECTION 3: HOOVER STRUGGLES WITH THE DEPRESSION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4343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After the stock market crash, President Hoover tried to reassure Americans</a:t>
            </a:r>
          </a:p>
          <a:p>
            <a:pPr>
              <a:lnSpc>
                <a:spcPct val="90000"/>
              </a:lnSpc>
            </a:pPr>
            <a:r>
              <a:rPr lang="en-US" sz="2800" b="1"/>
              <a:t>He said, “Any lack of confidence in the economic future . . . Is foolish”</a:t>
            </a:r>
          </a:p>
          <a:p>
            <a:pPr>
              <a:lnSpc>
                <a:spcPct val="90000"/>
              </a:lnSpc>
            </a:pPr>
            <a:r>
              <a:rPr lang="en-US" sz="2800" b="1"/>
              <a:t>He recommended business as usual</a:t>
            </a:r>
          </a:p>
        </p:txBody>
      </p:sp>
      <p:pic>
        <p:nvPicPr>
          <p:cNvPr id="98310" name="Picture 6" descr="hoover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8600"/>
            <a:ext cx="1684338" cy="1981200"/>
          </a:xfrm>
        </p:spPr>
      </p:pic>
      <p:pic>
        <p:nvPicPr>
          <p:cNvPr id="98311" name="Picture 7" descr="ho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2438400"/>
            <a:ext cx="3716338" cy="4276725"/>
          </a:xfrm>
          <a:prstGeom prst="rect">
            <a:avLst/>
          </a:prstGeom>
          <a:noFill/>
        </p:spPr>
      </p:pic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7620000" y="5791200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Herbert Hoover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800" b="1"/>
              <a:t>HOOVER’S PHILOSOPHY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495800" cy="4724400"/>
          </a:xfrm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Hoover was not quick to react</a:t>
            </a:r>
            <a:r>
              <a:rPr lang="en-US" sz="2400" b="1"/>
              <a:t> to the depression</a:t>
            </a:r>
          </a:p>
          <a:p>
            <a:r>
              <a:rPr lang="en-US" sz="2400" b="1"/>
              <a:t>He believed in </a:t>
            </a:r>
            <a:r>
              <a:rPr lang="en-US" sz="2400" b="1">
                <a:solidFill>
                  <a:srgbClr val="FF0000"/>
                </a:solidFill>
              </a:rPr>
              <a:t>“rugged individualism”</a:t>
            </a:r>
            <a:r>
              <a:rPr lang="en-US" sz="2400" b="1"/>
              <a:t> – the idea that people succeed through their own efforts</a:t>
            </a:r>
          </a:p>
          <a:p>
            <a:r>
              <a:rPr lang="en-US" sz="2400" b="1"/>
              <a:t>People should take care of themselves, not depend on governmental hand-outs</a:t>
            </a:r>
          </a:p>
          <a:p>
            <a:r>
              <a:rPr lang="en-US" sz="2400" b="1"/>
              <a:t>He said people should </a:t>
            </a:r>
            <a:r>
              <a:rPr lang="en-US" sz="2400" b="1">
                <a:solidFill>
                  <a:srgbClr val="FF0000"/>
                </a:solidFill>
              </a:rPr>
              <a:t>“pull themselves up by their bootstraps”</a:t>
            </a:r>
          </a:p>
        </p:txBody>
      </p:sp>
      <p:pic>
        <p:nvPicPr>
          <p:cNvPr id="101382" name="Picture 6" descr="help yourself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81200"/>
            <a:ext cx="4267200" cy="3994150"/>
          </a:xfrm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57200" y="6019800"/>
            <a:ext cx="403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Hoover believed it was the individuals job to take care of themselves, not the governments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b="1"/>
              <a:t>HOOVER’S SUCCESSFUL DAM PROJECT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4343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Hoover successfully organized and authorized the construction of the </a:t>
            </a:r>
            <a:r>
              <a:rPr lang="en-US" sz="2400" b="1">
                <a:solidFill>
                  <a:srgbClr val="FF0000"/>
                </a:solidFill>
              </a:rPr>
              <a:t>Boulder Dam</a:t>
            </a:r>
            <a:r>
              <a:rPr lang="en-US" sz="2400" b="1"/>
              <a:t> (Now called the Hoover Dam)</a:t>
            </a:r>
          </a:p>
          <a:p>
            <a:pPr>
              <a:lnSpc>
                <a:spcPct val="80000"/>
              </a:lnSpc>
            </a:pPr>
            <a:r>
              <a:rPr lang="en-US" sz="2400" b="1"/>
              <a:t> The $700 million project was the </a:t>
            </a:r>
            <a:r>
              <a:rPr lang="en-US" sz="2400" b="1">
                <a:solidFill>
                  <a:srgbClr val="FF0000"/>
                </a:solidFill>
              </a:rPr>
              <a:t>world’s tallest dam</a:t>
            </a:r>
            <a:r>
              <a:rPr lang="en-US" sz="2400" b="1"/>
              <a:t> (726 feet) and the second largest (1,244 feet long)</a:t>
            </a:r>
          </a:p>
          <a:p>
            <a:pPr>
              <a:lnSpc>
                <a:spcPct val="80000"/>
              </a:lnSpc>
            </a:pPr>
            <a:r>
              <a:rPr lang="en-US" sz="2400" b="1"/>
              <a:t>The dam currently provides electricity, flood control and water for 7 western states</a:t>
            </a:r>
          </a:p>
        </p:txBody>
      </p:sp>
      <p:pic>
        <p:nvPicPr>
          <p:cNvPr id="103430" name="Picture 6" descr="hoover_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2175" y="1981200"/>
            <a:ext cx="4297363" cy="4876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hoover 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28600" y="60960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Any dam questions?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1219200"/>
          </a:xfrm>
        </p:spPr>
        <p:txBody>
          <a:bodyPr/>
          <a:lstStyle/>
          <a:p>
            <a:r>
              <a:rPr lang="en-US" b="1"/>
              <a:t>HOOVER TAKES ACTION: TOO LITTLE TOO LATE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26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/>
              <a:t>Hoover gradually softened his position on government intervention in the economy</a:t>
            </a:r>
          </a:p>
          <a:p>
            <a:pPr>
              <a:lnSpc>
                <a:spcPct val="90000"/>
              </a:lnSpc>
            </a:pPr>
            <a:r>
              <a:rPr lang="en-US" sz="2000" b="1"/>
              <a:t>He created the </a:t>
            </a:r>
            <a:r>
              <a:rPr lang="en-US" sz="2000" b="1">
                <a:solidFill>
                  <a:srgbClr val="FF0000"/>
                </a:solidFill>
              </a:rPr>
              <a:t>Federal Farm Board</a:t>
            </a:r>
            <a:r>
              <a:rPr lang="en-US" sz="2000" b="1"/>
              <a:t> to help farmers </a:t>
            </a:r>
          </a:p>
          <a:p>
            <a:pPr>
              <a:lnSpc>
                <a:spcPct val="90000"/>
              </a:lnSpc>
            </a:pPr>
            <a:r>
              <a:rPr lang="en-US" sz="2000" b="1"/>
              <a:t>He also created the </a:t>
            </a:r>
            <a:r>
              <a:rPr lang="en-US" sz="2000" b="1">
                <a:solidFill>
                  <a:srgbClr val="FF0000"/>
                </a:solidFill>
              </a:rPr>
              <a:t>National Credit Organization</a:t>
            </a:r>
            <a:r>
              <a:rPr lang="en-US" sz="2000" b="1"/>
              <a:t> that helped smaller banks </a:t>
            </a:r>
          </a:p>
          <a:p>
            <a:pPr>
              <a:lnSpc>
                <a:spcPct val="90000"/>
              </a:lnSpc>
            </a:pPr>
            <a:r>
              <a:rPr lang="en-US" sz="2000" b="1"/>
              <a:t>His </a:t>
            </a:r>
            <a:r>
              <a:rPr lang="en-US" sz="2000" b="1">
                <a:solidFill>
                  <a:srgbClr val="FF0000"/>
                </a:solidFill>
              </a:rPr>
              <a:t>Federal Home Loan Bank Act</a:t>
            </a:r>
            <a:r>
              <a:rPr lang="en-US" sz="2000" b="1"/>
              <a:t> and </a:t>
            </a:r>
            <a:r>
              <a:rPr lang="en-US" sz="2000" b="1">
                <a:solidFill>
                  <a:srgbClr val="FF0000"/>
                </a:solidFill>
              </a:rPr>
              <a:t>Reconstruction Finance Corp</a:t>
            </a:r>
            <a:r>
              <a:rPr lang="en-US" sz="2000" b="1"/>
              <a:t> were two measures enacted to protect people’s homes and businesses</a:t>
            </a:r>
          </a:p>
          <a:p>
            <a:pPr>
              <a:lnSpc>
                <a:spcPct val="90000"/>
              </a:lnSpc>
            </a:pPr>
            <a:endParaRPr lang="en-US" sz="2000" b="1"/>
          </a:p>
        </p:txBody>
      </p:sp>
      <p:pic>
        <p:nvPicPr>
          <p:cNvPr id="107526" name="Picture 6" descr="too_l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590800"/>
            <a:ext cx="4343400" cy="2616200"/>
          </a:xfrm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342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Hoover’s flurry of activity came too late to save the economy or his job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hoover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8" y="152400"/>
            <a:ext cx="4598987" cy="6124575"/>
          </a:xfrm>
          <a:prstGeom prst="rect">
            <a:avLst/>
          </a:prstGeom>
          <a:noFill/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676400" y="64008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Hoover had little chance to be re-elected in  1932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CONSUMER SPENDING DOWN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4267200" cy="3962400"/>
          </a:xfrm>
        </p:spPr>
        <p:txBody>
          <a:bodyPr/>
          <a:lstStyle/>
          <a:p>
            <a:r>
              <a:rPr lang="en-US" sz="2400" b="1"/>
              <a:t>By the late 1920s, American </a:t>
            </a:r>
            <a:r>
              <a:rPr lang="en-US" sz="2400" b="1">
                <a:solidFill>
                  <a:srgbClr val="FF0000"/>
                </a:solidFill>
              </a:rPr>
              <a:t>consumers were buying less</a:t>
            </a:r>
          </a:p>
          <a:p>
            <a:r>
              <a:rPr lang="en-US" sz="2400" b="1"/>
              <a:t>Rising prices, stagnant wages and overbuying on credit were to blame</a:t>
            </a:r>
          </a:p>
          <a:p>
            <a:r>
              <a:rPr lang="en-US" sz="2400" b="1"/>
              <a:t>Most people did not have the money to buy the flood of goods factories produced</a:t>
            </a:r>
          </a:p>
        </p:txBody>
      </p:sp>
      <p:pic>
        <p:nvPicPr>
          <p:cNvPr id="33798" name="Picture 6" descr="great depression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286000"/>
            <a:ext cx="3074988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z="4800" b="1"/>
              <a:t>GAP BETWEEN RICH &amp; POOR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86000"/>
            <a:ext cx="396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</a:rPr>
              <a:t>The gap between rich and poor widened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The wealthiest 1% saw their income rise 75%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The rest of the population saw an increase of only 9%</a:t>
            </a:r>
          </a:p>
          <a:p>
            <a:pPr>
              <a:lnSpc>
                <a:spcPct val="90000"/>
              </a:lnSpc>
            </a:pPr>
            <a:r>
              <a:rPr lang="en-US" sz="2400" b="1"/>
              <a:t>More than 70% of American </a:t>
            </a:r>
            <a:r>
              <a:rPr lang="en-US" sz="2400" b="1">
                <a:solidFill>
                  <a:srgbClr val="FF0000"/>
                </a:solidFill>
              </a:rPr>
              <a:t>families earned less than $2500 per year</a:t>
            </a:r>
          </a:p>
        </p:txBody>
      </p:sp>
      <p:pic>
        <p:nvPicPr>
          <p:cNvPr id="35846" name="Picture 6" descr="great depression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362200"/>
            <a:ext cx="4495800" cy="3689350"/>
          </a:xfrm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38200" y="6096000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Photo by Dorothea Lange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5486400" cy="1219200"/>
          </a:xfrm>
        </p:spPr>
        <p:txBody>
          <a:bodyPr/>
          <a:lstStyle/>
          <a:p>
            <a:r>
              <a:rPr lang="en-US" sz="4800" b="1"/>
              <a:t>HOOVER WINS 1928 ELECTION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464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Republican Herbert Hoover ran against Democrat Alfred E. Smith in the </a:t>
            </a:r>
            <a:r>
              <a:rPr lang="en-US" sz="2800" b="1">
                <a:solidFill>
                  <a:srgbClr val="FF0000"/>
                </a:solidFill>
              </a:rPr>
              <a:t>1928 election</a:t>
            </a:r>
          </a:p>
          <a:p>
            <a:pPr>
              <a:lnSpc>
                <a:spcPct val="90000"/>
              </a:lnSpc>
            </a:pPr>
            <a:r>
              <a:rPr lang="en-US" sz="2800" b="1"/>
              <a:t>Hoover emphasized years of prosperity under Republican administrations 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Hoover won an overwhelming victory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7894" name="Picture 6" descr="hoover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0"/>
            <a:ext cx="2155825" cy="2209800"/>
          </a:xfrm>
        </p:spPr>
      </p:pic>
      <p:pic>
        <p:nvPicPr>
          <p:cNvPr id="37895" name="Picture 7" descr="hoov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2133600"/>
            <a:ext cx="392747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928 e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hoover_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88" y="381000"/>
            <a:ext cx="4354512" cy="5943600"/>
          </a:xfrm>
          <a:prstGeom prst="rect">
            <a:avLst/>
          </a:prstGeom>
          <a:noFill/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057400" y="6400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Young Hoover supporter in 1928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524000"/>
          </a:xfrm>
        </p:spPr>
        <p:txBody>
          <a:bodyPr/>
          <a:lstStyle/>
          <a:p>
            <a:r>
              <a:rPr lang="en-US" sz="4800" b="1"/>
              <a:t>THE STOCK MARKET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572000" cy="5638800"/>
          </a:xfrm>
        </p:spPr>
        <p:txBody>
          <a:bodyPr/>
          <a:lstStyle/>
          <a:p>
            <a:r>
              <a:rPr lang="en-US" sz="2400" b="1"/>
              <a:t>By 1929, many Americans were invested in the Stock Market</a:t>
            </a:r>
          </a:p>
          <a:p>
            <a:r>
              <a:rPr lang="en-US" sz="2400" b="1"/>
              <a:t>The Stock Market had become the </a:t>
            </a:r>
            <a:r>
              <a:rPr lang="en-US" sz="2400" b="1">
                <a:solidFill>
                  <a:srgbClr val="FF0000"/>
                </a:solidFill>
              </a:rPr>
              <a:t>most visible symbol</a:t>
            </a:r>
            <a:r>
              <a:rPr lang="en-US" sz="2400" b="1"/>
              <a:t> of a prosperous American economy</a:t>
            </a:r>
          </a:p>
          <a:p>
            <a:r>
              <a:rPr lang="en-US" sz="2400" b="1"/>
              <a:t>The </a:t>
            </a:r>
            <a:r>
              <a:rPr lang="en-US" sz="2400" b="1">
                <a:solidFill>
                  <a:srgbClr val="FF0000"/>
                </a:solidFill>
              </a:rPr>
              <a:t>Dow Jones</a:t>
            </a:r>
            <a:r>
              <a:rPr lang="en-US" sz="2400" b="1"/>
              <a:t> Industrial Average was the barometer of the Stock Market’s worth </a:t>
            </a:r>
          </a:p>
          <a:p>
            <a:r>
              <a:rPr lang="en-US" sz="2400" b="1"/>
              <a:t>The Dow is a measure based on the price of 30 large firms </a:t>
            </a:r>
          </a:p>
        </p:txBody>
      </p:sp>
      <p:pic>
        <p:nvPicPr>
          <p:cNvPr id="45062" name="Picture 6" descr="stock mark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76400"/>
            <a:ext cx="30353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Legs">
  <a:themeElements>
    <a:clrScheme name="GrayLegs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GrayLeg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ayLegs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Legs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Leg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Legs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Legs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GrayLegs</Template>
  <TotalTime>963</TotalTime>
  <Words>1417</Words>
  <Application>Microsoft Macintosh PowerPoint</Application>
  <PresentationFormat>On-screen Show (4:3)</PresentationFormat>
  <Paragraphs>153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Arial</vt:lpstr>
      <vt:lpstr>GrayLegs</vt:lpstr>
      <vt:lpstr>THE GREAT DEPRESSION BEGINS</vt:lpstr>
      <vt:lpstr>SECTION 1: THE NATION’S SICK ECONOMY</vt:lpstr>
      <vt:lpstr>FARMERS STRUGGLE </vt:lpstr>
      <vt:lpstr>CONSUMER SPENDING DOWN</vt:lpstr>
      <vt:lpstr>GAP BETWEEN RICH &amp; POOR</vt:lpstr>
      <vt:lpstr>HOOVER WINS 1928 ELECTION</vt:lpstr>
      <vt:lpstr>PowerPoint Presentation</vt:lpstr>
      <vt:lpstr>PowerPoint Presentation</vt:lpstr>
      <vt:lpstr>THE STOCK MARKET </vt:lpstr>
      <vt:lpstr>STOCK PRICES RISE THROUGH THE 1920s</vt:lpstr>
      <vt:lpstr>SEEDS OF TROUBLE</vt:lpstr>
      <vt:lpstr>THE 1929 CRASH</vt:lpstr>
      <vt:lpstr>PowerPoint Presentation</vt:lpstr>
      <vt:lpstr>THE GREAT DEPRESSION</vt:lpstr>
      <vt:lpstr>FINANCIAL COLLAPSE</vt:lpstr>
      <vt:lpstr>GNP DROPS, UNEMPLOYMENT SOARS</vt:lpstr>
      <vt:lpstr>HAWLEY-SMOOT TARIFF</vt:lpstr>
      <vt:lpstr>CAUSES OF THE GREAT DEPRESSION</vt:lpstr>
      <vt:lpstr>SECTION 2: HARDSHIPS DURING DEPRESSION</vt:lpstr>
      <vt:lpstr>SOUP KITCHENS</vt:lpstr>
      <vt:lpstr>CONDITIONS FOR MINORITIES</vt:lpstr>
      <vt:lpstr>RURAL LIFE DURING THE DEPRESSION</vt:lpstr>
      <vt:lpstr>THE DUST BOWL</vt:lpstr>
      <vt:lpstr>PowerPoint Presentation</vt:lpstr>
      <vt:lpstr>PowerPoint Presentation</vt:lpstr>
      <vt:lpstr>PowerPoint Presentation</vt:lpstr>
      <vt:lpstr>HARDEST HIT REGIONS</vt:lpstr>
      <vt:lpstr>PowerPoint Presentation</vt:lpstr>
      <vt:lpstr>PowerPoint Presentation</vt:lpstr>
      <vt:lpstr>HOBOES TRAVEL AMERICA</vt:lpstr>
      <vt:lpstr>EFFECTS OF DEPRESSION</vt:lpstr>
      <vt:lpstr>SECTION 3: HOOVER STRUGGLES WITH THE DEPRESSION</vt:lpstr>
      <vt:lpstr>HOOVER’S PHILOSOPHY</vt:lpstr>
      <vt:lpstr>HOOVER’S SUCCESSFUL DAM PROJECT</vt:lpstr>
      <vt:lpstr>PowerPoint Presentation</vt:lpstr>
      <vt:lpstr>HOOVER TAKES ACTION: TOO LITTLE TOO LATE</vt:lpstr>
      <vt:lpstr>PowerPoint Presentation</vt:lpstr>
    </vt:vector>
  </TitlesOfParts>
  <Company> 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 BEGINS</dc:title>
  <dc:creator> </dc:creator>
  <cp:lastModifiedBy>Microsoft Office User</cp:lastModifiedBy>
  <cp:revision>15</cp:revision>
  <cp:lastPrinted>1601-01-01T00:00:00Z</cp:lastPrinted>
  <dcterms:created xsi:type="dcterms:W3CDTF">2005-02-13T16:35:39Z</dcterms:created>
  <dcterms:modified xsi:type="dcterms:W3CDTF">2017-05-11T18:59:48Z</dcterms:modified>
</cp:coreProperties>
</file>