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75" r:id="rId2"/>
  </p:sldMasterIdLst>
  <p:notesMasterIdLst>
    <p:notesMasterId r:id="rId47"/>
  </p:notesMasterIdLst>
  <p:sldIdLst>
    <p:sldId id="256" r:id="rId3"/>
    <p:sldId id="257" r:id="rId4"/>
    <p:sldId id="293" r:id="rId5"/>
    <p:sldId id="294" r:id="rId6"/>
    <p:sldId id="286" r:id="rId7"/>
    <p:sldId id="303" r:id="rId8"/>
    <p:sldId id="287" r:id="rId9"/>
    <p:sldId id="288" r:id="rId10"/>
    <p:sldId id="289" r:id="rId11"/>
    <p:sldId id="290" r:id="rId12"/>
    <p:sldId id="291" r:id="rId13"/>
    <p:sldId id="260" r:id="rId14"/>
    <p:sldId id="261" r:id="rId15"/>
    <p:sldId id="262" r:id="rId16"/>
    <p:sldId id="292" r:id="rId17"/>
    <p:sldId id="258" r:id="rId18"/>
    <p:sldId id="263" r:id="rId19"/>
    <p:sldId id="301" r:id="rId20"/>
    <p:sldId id="295" r:id="rId21"/>
    <p:sldId id="266" r:id="rId22"/>
    <p:sldId id="268" r:id="rId23"/>
    <p:sldId id="302" r:id="rId24"/>
    <p:sldId id="296" r:id="rId25"/>
    <p:sldId id="269" r:id="rId26"/>
    <p:sldId id="270" r:id="rId27"/>
    <p:sldId id="297" r:id="rId28"/>
    <p:sldId id="298" r:id="rId29"/>
    <p:sldId id="272" r:id="rId30"/>
    <p:sldId id="274" r:id="rId31"/>
    <p:sldId id="299" r:id="rId32"/>
    <p:sldId id="277" r:id="rId33"/>
    <p:sldId id="280" r:id="rId34"/>
    <p:sldId id="300" r:id="rId35"/>
    <p:sldId id="304" r:id="rId36"/>
    <p:sldId id="281" r:id="rId37"/>
    <p:sldId id="282" r:id="rId38"/>
    <p:sldId id="305" r:id="rId39"/>
    <p:sldId id="283" r:id="rId40"/>
    <p:sldId id="306" r:id="rId41"/>
    <p:sldId id="307" r:id="rId42"/>
    <p:sldId id="308" r:id="rId43"/>
    <p:sldId id="309" r:id="rId44"/>
    <p:sldId id="310" r:id="rId45"/>
    <p:sldId id="28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9" d="100"/>
          <a:sy n="49"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4952A-9CF6-9C4F-AB16-4EE302D603AE}" type="datetimeFigureOut">
              <a:rPr lang="en-US" smtClean="0"/>
              <a:t>3/6/2017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4BCE4-4F74-D14A-9086-699AB049A03E}" type="slidenum">
              <a:rPr lang="en-US" smtClean="0"/>
              <a:t>‹#›</a:t>
            </a:fld>
            <a:endParaRPr lang="en-US"/>
          </a:p>
        </p:txBody>
      </p:sp>
    </p:spTree>
    <p:extLst>
      <p:ext uri="{BB962C8B-B14F-4D97-AF65-F5344CB8AC3E}">
        <p14:creationId xmlns:p14="http://schemas.microsoft.com/office/powerpoint/2010/main" val="2938308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BCE4-4F74-D14A-9086-699AB049A03E}" type="slidenum">
              <a:rPr lang="en-US" smtClean="0"/>
              <a:t>1</a:t>
            </a:fld>
            <a:endParaRPr lang="en-US"/>
          </a:p>
        </p:txBody>
      </p:sp>
    </p:spTree>
    <p:extLst>
      <p:ext uri="{BB962C8B-B14F-4D97-AF65-F5344CB8AC3E}">
        <p14:creationId xmlns:p14="http://schemas.microsoft.com/office/powerpoint/2010/main" val="367181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A47EC5E-B1AE-9A4E-9268-A715699BF73B}" type="slidenum">
              <a:rPr lang="en-US" sz="1200"/>
              <a:pPr/>
              <a:t>43</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CAC7D68-53FF-1749-BB53-F7B4B654CAED}" type="datetimeFigureOut">
              <a:rPr lang="en-US" smtClean="0"/>
              <a:pPr/>
              <a:t>3/6/2017</a:t>
            </a:fld>
            <a:endParaRPr lang="en-US"/>
          </a:p>
        </p:txBody>
      </p:sp>
      <p:sp>
        <p:nvSpPr>
          <p:cNvPr id="16" name="Slide Number Placeholder 15"/>
          <p:cNvSpPr>
            <a:spLocks noGrp="1"/>
          </p:cNvSpPr>
          <p:nvPr>
            <p:ph type="sldNum" sz="quarter" idx="11"/>
          </p:nvPr>
        </p:nvSpPr>
        <p:spPr/>
        <p:txBody>
          <a:bodyPr/>
          <a:lstStyle/>
          <a:p>
            <a:fld id="{95FC0C56-4466-C241-941F-36CDD077A1F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AC7D68-53FF-1749-BB53-F7B4B654CAED}"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0C56-4466-C241-941F-36CDD077A1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AC7D68-53FF-1749-BB53-F7B4B654CAED}"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0C56-4466-C241-941F-36CDD077A1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4FDE046-F907-5D40-AC54-0B4FEE68CF3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731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E5FE5D02-D6EE-D040-B41C-50A16103F29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06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40323032-FB35-B94B-B138-D81248BF89A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032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84F38E3B-B3AF-4843-81FB-5DD94966F2B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125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0640CB44-121C-3049-9B2E-AB7547DF5C6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9515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AB908377-219D-764C-8F60-41A0BEA2F9B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68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A8B61B23-7902-9E47-A5E5-40954A32554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0087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A3DEB705-FB1C-764F-B116-7F9E46328CC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366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CAC7D68-53FF-1749-BB53-F7B4B654CAED}" type="datetimeFigureOut">
              <a:rPr lang="en-US" smtClean="0"/>
              <a:pPr/>
              <a:t>3/6/2017</a:t>
            </a:fld>
            <a:endParaRPr lang="en-US"/>
          </a:p>
        </p:txBody>
      </p:sp>
      <p:sp>
        <p:nvSpPr>
          <p:cNvPr id="15" name="Slide Number Placeholder 14"/>
          <p:cNvSpPr>
            <a:spLocks noGrp="1"/>
          </p:cNvSpPr>
          <p:nvPr>
            <p:ph type="sldNum" sz="quarter" idx="15"/>
          </p:nvPr>
        </p:nvSpPr>
        <p:spPr/>
        <p:txBody>
          <a:bodyPr/>
          <a:lstStyle>
            <a:lvl1pPr algn="ctr">
              <a:defRPr/>
            </a:lvl1pPr>
          </a:lstStyle>
          <a:p>
            <a:fld id="{95FC0C56-4466-C241-941F-36CDD077A1F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62C1FF63-6655-9843-8D97-6AC626F95C4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963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E972B29-1924-7D4D-867B-855261ACD19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038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8300954-4173-9C44-B220-5F408D8FCC3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023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78563"/>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fld id="{A747DA0B-AB7C-F74D-84FF-E80C8518D4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690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AC7D68-53FF-1749-BB53-F7B4B654CAED}"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0C56-4466-C241-941F-36CDD077A1F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AC7D68-53FF-1749-BB53-F7B4B654CAED}"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C0C56-4466-C241-941F-36CDD077A1F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5FC0C56-4466-C241-941F-36CDD077A1F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CAC7D68-53FF-1749-BB53-F7B4B654CAED}" type="datetimeFigureOut">
              <a:rPr lang="en-US" smtClean="0"/>
              <a:pPr/>
              <a:t>3/6/2017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AC7D68-53FF-1749-BB53-F7B4B654CAED}"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C0C56-4466-C241-941F-36CDD077A1F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C7D68-53FF-1749-BB53-F7B4B654CAED}"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C0C56-4466-C241-941F-36CDD077A1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CAC7D68-53FF-1749-BB53-F7B4B654CAED}" type="datetimeFigureOut">
              <a:rPr lang="en-US" smtClean="0"/>
              <a:pPr/>
              <a:t>3/6/2017</a:t>
            </a:fld>
            <a:endParaRPr lang="en-US"/>
          </a:p>
        </p:txBody>
      </p:sp>
      <p:sp>
        <p:nvSpPr>
          <p:cNvPr id="9" name="Slide Number Placeholder 8"/>
          <p:cNvSpPr>
            <a:spLocks noGrp="1"/>
          </p:cNvSpPr>
          <p:nvPr>
            <p:ph type="sldNum" sz="quarter" idx="15"/>
          </p:nvPr>
        </p:nvSpPr>
        <p:spPr/>
        <p:txBody>
          <a:bodyPr/>
          <a:lstStyle/>
          <a:p>
            <a:fld id="{95FC0C56-4466-C241-941F-36CDD077A1F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CAC7D68-53FF-1749-BB53-F7B4B654CAED}" type="datetimeFigureOut">
              <a:rPr lang="en-US" smtClean="0"/>
              <a:pPr/>
              <a:t>3/6/2017</a:t>
            </a:fld>
            <a:endParaRPr lang="en-US"/>
          </a:p>
        </p:txBody>
      </p:sp>
      <p:sp>
        <p:nvSpPr>
          <p:cNvPr id="9" name="Slide Number Placeholder 8"/>
          <p:cNvSpPr>
            <a:spLocks noGrp="1"/>
          </p:cNvSpPr>
          <p:nvPr>
            <p:ph type="sldNum" sz="quarter" idx="11"/>
          </p:nvPr>
        </p:nvSpPr>
        <p:spPr/>
        <p:txBody>
          <a:bodyPr/>
          <a:lstStyle/>
          <a:p>
            <a:fld id="{95FC0C56-4466-C241-941F-36CDD077A1F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CAC7D68-53FF-1749-BB53-F7B4B654CAED}" type="datetimeFigureOut">
              <a:rPr lang="en-US" smtClean="0"/>
              <a:pPr/>
              <a:t>3/6/2017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5FC0C56-4466-C241-941F-36CDD077A1F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C7D68-53FF-1749-BB53-F7B4B654CAED}" type="datetimeFigureOut">
              <a:rPr lang="en-US" smtClean="0"/>
              <a:pPr/>
              <a:t>3/6/2017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C0C56-4466-C241-941F-36CDD077A1F7}" type="slidenum">
              <a:rPr lang="en-US" smtClean="0"/>
              <a:pPr/>
              <a:t>‹#›</a:t>
            </a:fld>
            <a:endParaRPr lang="en-US"/>
          </a:p>
        </p:txBody>
      </p:sp>
    </p:spTree>
    <p:extLst>
      <p:ext uri="{BB962C8B-B14F-4D97-AF65-F5344CB8AC3E}">
        <p14:creationId xmlns:p14="http://schemas.microsoft.com/office/powerpoint/2010/main" val="63862956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construction.jpg"/>
          <p:cNvPicPr>
            <a:picLocks noGrp="1" noChangeAspect="1"/>
          </p:cNvPicPr>
          <p:nvPr>
            <p:ph idx="1"/>
          </p:nvPr>
        </p:nvPicPr>
        <p:blipFill>
          <a:blip r:embed="rId3"/>
          <a:srcRect l="-12654" r="-12654"/>
          <a:stretch>
            <a:fillRect/>
          </a:stretch>
        </p:blipFill>
        <p:spPr/>
      </p:pic>
      <p:sp>
        <p:nvSpPr>
          <p:cNvPr id="4" name="Title 3"/>
          <p:cNvSpPr>
            <a:spLocks noGrp="1"/>
          </p:cNvSpPr>
          <p:nvPr>
            <p:ph type="title"/>
          </p:nvPr>
        </p:nvSpPr>
        <p:spPr/>
        <p:txBody>
          <a:bodyPr>
            <a:normAutofit fontScale="90000"/>
          </a:bodyPr>
          <a:lstStyle/>
          <a:p>
            <a:pPr algn="ctr"/>
            <a:r>
              <a:rPr lang="en-US" dirty="0" smtClean="0"/>
              <a:t>Reconstruction</a:t>
            </a:r>
            <a:br>
              <a:rPr lang="en-US" dirty="0" smtClean="0"/>
            </a:br>
            <a:r>
              <a:rPr lang="en-US" dirty="0" smtClean="0"/>
              <a:t>1865-1877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eedmen.jpg"/>
          <p:cNvPicPr>
            <a:picLocks noGrp="1" noChangeAspect="1"/>
          </p:cNvPicPr>
          <p:nvPr>
            <p:ph idx="1"/>
          </p:nvPr>
        </p:nvPicPr>
        <p:blipFill>
          <a:blip r:embed="rId2"/>
          <a:srcRect l="-12366" r="-12366"/>
          <a:stretch>
            <a:fillRect/>
          </a:stretch>
        </p:blipFill>
        <p:spPr/>
      </p:pic>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imidation"/>
          <p:cNvPicPr>
            <a:picLocks noGrp="1" noChangeAspect="1"/>
          </p:cNvPicPr>
          <p:nvPr>
            <p:ph idx="1"/>
          </p:nvPr>
        </p:nvPicPr>
        <p:blipFill>
          <a:blip r:embed="rId2"/>
          <a:srcRect l="-12471" r="-12471"/>
          <a:stretch>
            <a:fillRect/>
          </a:stretch>
        </p:blipFill>
        <p:spPr/>
      </p:pic>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President Lincoln wanted to forgive the South, and make it easy for them to rejoin the United States.</a:t>
            </a:r>
          </a:p>
          <a:p>
            <a:pPr>
              <a:buNone/>
            </a:pPr>
            <a:endParaRPr lang="en-US" dirty="0" smtClean="0"/>
          </a:p>
          <a:p>
            <a:r>
              <a:rPr lang="en-US" dirty="0" smtClean="0"/>
              <a:t>Lincoln’s </a:t>
            </a:r>
            <a:r>
              <a:rPr lang="en-US" b="1" u="sng" dirty="0" smtClean="0"/>
              <a:t>Reconstruction</a:t>
            </a:r>
            <a:r>
              <a:rPr lang="en-US" dirty="0" smtClean="0"/>
              <a:t> Plan: </a:t>
            </a:r>
            <a:r>
              <a:rPr lang="en-US" b="1" u="sng" dirty="0" smtClean="0"/>
              <a:t>The Ten Percent Plan</a:t>
            </a:r>
            <a:r>
              <a:rPr lang="en-US" dirty="0" smtClean="0"/>
              <a:t>.</a:t>
            </a:r>
          </a:p>
          <a:p>
            <a:pPr marL="880110" lvl="1" indent="-514350">
              <a:buFont typeface="+mj-lt"/>
              <a:buAutoNum type="arabicPeriod"/>
            </a:pPr>
            <a:r>
              <a:rPr lang="en-US" dirty="0" smtClean="0"/>
              <a:t>Southerners had to take a loyalty oath to the United States.</a:t>
            </a:r>
          </a:p>
          <a:p>
            <a:pPr marL="1245870" lvl="2" indent="-514350"/>
            <a:r>
              <a:rPr lang="en-US" dirty="0" smtClean="0"/>
              <a:t>Southern states can set up a new government and be readmitted to the United States after 10 percent of the state took the loyalty oath.</a:t>
            </a:r>
          </a:p>
          <a:p>
            <a:pPr marL="880110" lvl="1" indent="-514350">
              <a:buFont typeface="+mj-lt"/>
              <a:buAutoNum type="arabicPeriod"/>
            </a:pPr>
            <a:r>
              <a:rPr lang="en-US" dirty="0" smtClean="0"/>
              <a:t>Southern states had to </a:t>
            </a:r>
            <a:r>
              <a:rPr lang="en-US" b="1" u="sng" dirty="0" smtClean="0"/>
              <a:t>ratify</a:t>
            </a:r>
            <a:r>
              <a:rPr lang="en-US" dirty="0" smtClean="0"/>
              <a:t> the </a:t>
            </a:r>
            <a:r>
              <a:rPr lang="en-US" b="1" u="sng" dirty="0" smtClean="0"/>
              <a:t>13</a:t>
            </a:r>
            <a:r>
              <a:rPr lang="en-US" b="1" u="sng" baseline="30000" dirty="0" smtClean="0"/>
              <a:t>th</a:t>
            </a:r>
            <a:r>
              <a:rPr lang="en-US" b="1" u="sng" dirty="0" smtClean="0"/>
              <a:t> Amendment</a:t>
            </a:r>
            <a:r>
              <a:rPr lang="en-US" dirty="0" smtClean="0"/>
              <a:t>.</a:t>
            </a:r>
          </a:p>
          <a:p>
            <a:pPr marL="880110" lvl="1" indent="-514350">
              <a:buFont typeface="+mj-lt"/>
              <a:buAutoNum type="arabicPeriod"/>
            </a:pPr>
            <a:r>
              <a:rPr lang="en-US" dirty="0" smtClean="0"/>
              <a:t>Only high-ranking ex-confederate officials would be punished (cannot run for office or vote in elections)</a:t>
            </a:r>
          </a:p>
          <a:p>
            <a:pPr marL="880110" lvl="1" indent="-514350">
              <a:buNone/>
            </a:pPr>
            <a:endParaRPr lang="en-US" dirty="0" smtClean="0"/>
          </a:p>
          <a:p>
            <a:pPr marL="514350" indent="-514350"/>
            <a:r>
              <a:rPr lang="en-US" dirty="0" smtClean="0"/>
              <a:t>However, due to his </a:t>
            </a:r>
            <a:r>
              <a:rPr lang="en-US" b="1" u="sng" dirty="0" smtClean="0"/>
              <a:t>assassination</a:t>
            </a:r>
            <a:r>
              <a:rPr lang="en-US" dirty="0" smtClean="0"/>
              <a:t>, Lincoln never got the chance to put his plan into action.</a:t>
            </a:r>
          </a:p>
          <a:p>
            <a:endParaRPr lang="en-US" dirty="0"/>
          </a:p>
        </p:txBody>
      </p:sp>
      <p:sp>
        <p:nvSpPr>
          <p:cNvPr id="3" name="Title 2"/>
          <p:cNvSpPr>
            <a:spLocks noGrp="1"/>
          </p:cNvSpPr>
          <p:nvPr>
            <p:ph type="title"/>
          </p:nvPr>
        </p:nvSpPr>
        <p:spPr/>
        <p:txBody>
          <a:bodyPr>
            <a:noAutofit/>
          </a:bodyPr>
          <a:lstStyle/>
          <a:p>
            <a:pPr algn="ctr"/>
            <a:r>
              <a:rPr lang="en-US" sz="2800" dirty="0" smtClean="0"/>
              <a:t>Reconstruction</a:t>
            </a:r>
            <a:br>
              <a:rPr lang="en-US" sz="2800" dirty="0" smtClean="0"/>
            </a:br>
            <a:r>
              <a:rPr lang="en-US" sz="2800" dirty="0" smtClean="0"/>
              <a:t>Presidential Reconstruction vs. Congressional (Radical) Reconstruction</a:t>
            </a:r>
            <a:endParaRPr lang="en-US" sz="2800" dirty="0"/>
          </a:p>
        </p:txBody>
      </p:sp>
      <p:grpSp>
        <p:nvGrpSpPr>
          <p:cNvPr id="108" name="SMARTInkShape-Group34"/>
          <p:cNvGrpSpPr/>
          <p:nvPr/>
        </p:nvGrpSpPr>
        <p:grpSpPr>
          <a:xfrm>
            <a:off x="6108015" y="3670102"/>
            <a:ext cx="2803701" cy="562571"/>
            <a:chOff x="6108015" y="3670102"/>
            <a:chExt cx="2803701" cy="562571"/>
          </a:xfrm>
        </p:grpSpPr>
        <p:sp>
          <p:nvSpPr>
            <p:cNvPr id="25" name="SMARTInkShape-71"/>
            <p:cNvSpPr/>
            <p:nvPr/>
          </p:nvSpPr>
          <p:spPr>
            <a:xfrm>
              <a:off x="8706869" y="3947339"/>
              <a:ext cx="204847" cy="285334"/>
            </a:xfrm>
            <a:custGeom>
              <a:avLst/>
              <a:gdLst/>
              <a:ahLst/>
              <a:cxnLst/>
              <a:rect l="0" t="0" r="0" b="0"/>
              <a:pathLst>
                <a:path w="204847" h="285334">
                  <a:moveTo>
                    <a:pt x="71014" y="106739"/>
                  </a:moveTo>
                  <a:lnTo>
                    <a:pt x="50023" y="106739"/>
                  </a:lnTo>
                  <a:lnTo>
                    <a:pt x="44157" y="109385"/>
                  </a:lnTo>
                  <a:lnTo>
                    <a:pt x="41202" y="111480"/>
                  </a:lnTo>
                  <a:lnTo>
                    <a:pt x="23196" y="116826"/>
                  </a:lnTo>
                  <a:lnTo>
                    <a:pt x="15696" y="124782"/>
                  </a:lnTo>
                  <a:lnTo>
                    <a:pt x="11702" y="132287"/>
                  </a:lnTo>
                  <a:lnTo>
                    <a:pt x="8934" y="138929"/>
                  </a:lnTo>
                  <a:lnTo>
                    <a:pt x="2790" y="149240"/>
                  </a:lnTo>
                  <a:lnTo>
                    <a:pt x="0" y="170961"/>
                  </a:lnTo>
                  <a:lnTo>
                    <a:pt x="2410" y="177615"/>
                  </a:lnTo>
                  <a:lnTo>
                    <a:pt x="29391" y="207933"/>
                  </a:lnTo>
                  <a:lnTo>
                    <a:pt x="35317" y="211245"/>
                  </a:lnTo>
                  <a:lnTo>
                    <a:pt x="41258" y="213710"/>
                  </a:lnTo>
                  <a:lnTo>
                    <a:pt x="50181" y="219683"/>
                  </a:lnTo>
                  <a:lnTo>
                    <a:pt x="56133" y="221429"/>
                  </a:lnTo>
                  <a:lnTo>
                    <a:pt x="64730" y="219559"/>
                  </a:lnTo>
                  <a:lnTo>
                    <a:pt x="88322" y="211747"/>
                  </a:lnTo>
                  <a:lnTo>
                    <a:pt x="117365" y="192934"/>
                  </a:lnTo>
                  <a:lnTo>
                    <a:pt x="149469" y="151151"/>
                  </a:lnTo>
                  <a:lnTo>
                    <a:pt x="172105" y="109702"/>
                  </a:lnTo>
                  <a:lnTo>
                    <a:pt x="193380" y="69158"/>
                  </a:lnTo>
                  <a:lnTo>
                    <a:pt x="198443" y="42206"/>
                  </a:lnTo>
                  <a:lnTo>
                    <a:pt x="203672" y="24759"/>
                  </a:lnTo>
                  <a:lnTo>
                    <a:pt x="204846" y="10396"/>
                  </a:lnTo>
                  <a:lnTo>
                    <a:pt x="196395" y="0"/>
                  </a:lnTo>
                  <a:lnTo>
                    <a:pt x="196060" y="7308"/>
                  </a:lnTo>
                  <a:lnTo>
                    <a:pt x="189899" y="15404"/>
                  </a:lnTo>
                  <a:lnTo>
                    <a:pt x="180216" y="38544"/>
                  </a:lnTo>
                  <a:lnTo>
                    <a:pt x="169056" y="57917"/>
                  </a:lnTo>
                  <a:lnTo>
                    <a:pt x="162214" y="72142"/>
                  </a:lnTo>
                  <a:lnTo>
                    <a:pt x="140706" y="108259"/>
                  </a:lnTo>
                  <a:lnTo>
                    <a:pt x="124753" y="151588"/>
                  </a:lnTo>
                  <a:lnTo>
                    <a:pt x="112717" y="191886"/>
                  </a:lnTo>
                  <a:lnTo>
                    <a:pt x="100786" y="232919"/>
                  </a:lnTo>
                  <a:lnTo>
                    <a:pt x="88873" y="285333"/>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72"/>
            <p:cNvSpPr/>
            <p:nvPr/>
          </p:nvSpPr>
          <p:spPr>
            <a:xfrm>
              <a:off x="8259961" y="3920133"/>
              <a:ext cx="125017" cy="133913"/>
            </a:xfrm>
            <a:custGeom>
              <a:avLst/>
              <a:gdLst/>
              <a:ahLst/>
              <a:cxnLst/>
              <a:rect l="0" t="0" r="0" b="0"/>
              <a:pathLst>
                <a:path w="125017" h="133913">
                  <a:moveTo>
                    <a:pt x="125016" y="0"/>
                  </a:moveTo>
                  <a:lnTo>
                    <a:pt x="125016" y="4740"/>
                  </a:lnTo>
                  <a:lnTo>
                    <a:pt x="124023" y="6137"/>
                  </a:lnTo>
                  <a:lnTo>
                    <a:pt x="122369" y="7068"/>
                  </a:lnTo>
                  <a:lnTo>
                    <a:pt x="117326" y="8562"/>
                  </a:lnTo>
                  <a:lnTo>
                    <a:pt x="109202" y="14993"/>
                  </a:lnTo>
                  <a:lnTo>
                    <a:pt x="100927" y="17010"/>
                  </a:lnTo>
                  <a:lnTo>
                    <a:pt x="95127" y="17482"/>
                  </a:lnTo>
                  <a:lnTo>
                    <a:pt x="89243" y="20337"/>
                  </a:lnTo>
                  <a:lnTo>
                    <a:pt x="83320" y="23922"/>
                  </a:lnTo>
                  <a:lnTo>
                    <a:pt x="74406" y="26932"/>
                  </a:lnTo>
                  <a:lnTo>
                    <a:pt x="58289" y="40058"/>
                  </a:lnTo>
                  <a:lnTo>
                    <a:pt x="55673" y="45254"/>
                  </a:lnTo>
                  <a:lnTo>
                    <a:pt x="53991" y="56674"/>
                  </a:lnTo>
                  <a:lnTo>
                    <a:pt x="56407" y="62561"/>
                  </a:lnTo>
                  <a:lnTo>
                    <a:pt x="59796" y="68484"/>
                  </a:lnTo>
                  <a:lnTo>
                    <a:pt x="62697" y="77397"/>
                  </a:lnTo>
                  <a:lnTo>
                    <a:pt x="68407" y="86322"/>
                  </a:lnTo>
                  <a:lnTo>
                    <a:pt x="71532" y="95251"/>
                  </a:lnTo>
                  <a:lnTo>
                    <a:pt x="79008" y="105392"/>
                  </a:lnTo>
                  <a:lnTo>
                    <a:pt x="81090" y="113937"/>
                  </a:lnTo>
                  <a:lnTo>
                    <a:pt x="88020" y="123360"/>
                  </a:lnTo>
                  <a:lnTo>
                    <a:pt x="87454" y="123912"/>
                  </a:lnTo>
                  <a:lnTo>
                    <a:pt x="84179" y="124525"/>
                  </a:lnTo>
                  <a:lnTo>
                    <a:pt x="82908" y="125681"/>
                  </a:lnTo>
                  <a:lnTo>
                    <a:pt x="81496" y="129611"/>
                  </a:lnTo>
                  <a:lnTo>
                    <a:pt x="80128" y="131055"/>
                  </a:lnTo>
                  <a:lnTo>
                    <a:pt x="72778" y="133565"/>
                  </a:lnTo>
                  <a:lnTo>
                    <a:pt x="59126" y="133912"/>
                  </a:lnTo>
                  <a:lnTo>
                    <a:pt x="53398" y="131284"/>
                  </a:lnTo>
                  <a:lnTo>
                    <a:pt x="47544" y="127802"/>
                  </a:lnTo>
                  <a:lnTo>
                    <a:pt x="38671" y="124849"/>
                  </a:lnTo>
                  <a:lnTo>
                    <a:pt x="29759" y="119123"/>
                  </a:lnTo>
                  <a:lnTo>
                    <a:pt x="20834" y="115994"/>
                  </a:lnTo>
                  <a:lnTo>
                    <a:pt x="0" y="9822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73"/>
            <p:cNvSpPr/>
            <p:nvPr/>
          </p:nvSpPr>
          <p:spPr>
            <a:xfrm>
              <a:off x="8563985" y="3977520"/>
              <a:ext cx="142348" cy="130137"/>
            </a:xfrm>
            <a:custGeom>
              <a:avLst/>
              <a:gdLst/>
              <a:ahLst/>
              <a:cxnLst/>
              <a:rect l="0" t="0" r="0" b="0"/>
              <a:pathLst>
                <a:path w="142348" h="130137">
                  <a:moveTo>
                    <a:pt x="44234" y="40839"/>
                  </a:moveTo>
                  <a:lnTo>
                    <a:pt x="44234" y="35695"/>
                  </a:lnTo>
                  <a:lnTo>
                    <a:pt x="44234" y="40763"/>
                  </a:lnTo>
                  <a:lnTo>
                    <a:pt x="48975" y="40817"/>
                  </a:lnTo>
                  <a:lnTo>
                    <a:pt x="53947" y="43475"/>
                  </a:lnTo>
                  <a:lnTo>
                    <a:pt x="59465" y="46972"/>
                  </a:lnTo>
                  <a:lnTo>
                    <a:pt x="71091" y="49216"/>
                  </a:lnTo>
                  <a:lnTo>
                    <a:pt x="74045" y="49401"/>
                  </a:lnTo>
                  <a:lnTo>
                    <a:pt x="79973" y="52251"/>
                  </a:lnTo>
                  <a:lnTo>
                    <a:pt x="82942" y="54401"/>
                  </a:lnTo>
                  <a:lnTo>
                    <a:pt x="85915" y="54841"/>
                  </a:lnTo>
                  <a:lnTo>
                    <a:pt x="88888" y="54142"/>
                  </a:lnTo>
                  <a:lnTo>
                    <a:pt x="91863" y="52685"/>
                  </a:lnTo>
                  <a:lnTo>
                    <a:pt x="94838" y="52705"/>
                  </a:lnTo>
                  <a:lnTo>
                    <a:pt x="100790" y="55373"/>
                  </a:lnTo>
                  <a:lnTo>
                    <a:pt x="103766" y="55490"/>
                  </a:lnTo>
                  <a:lnTo>
                    <a:pt x="121624" y="49410"/>
                  </a:lnTo>
                  <a:lnTo>
                    <a:pt x="131766" y="42164"/>
                  </a:lnTo>
                  <a:lnTo>
                    <a:pt x="132747" y="38782"/>
                  </a:lnTo>
                  <a:lnTo>
                    <a:pt x="133008" y="36492"/>
                  </a:lnTo>
                  <a:lnTo>
                    <a:pt x="134174" y="34964"/>
                  </a:lnTo>
                  <a:lnTo>
                    <a:pt x="138116" y="33267"/>
                  </a:lnTo>
                  <a:lnTo>
                    <a:pt x="139564" y="31822"/>
                  </a:lnTo>
                  <a:lnTo>
                    <a:pt x="142078" y="24340"/>
                  </a:lnTo>
                  <a:lnTo>
                    <a:pt x="142347" y="18642"/>
                  </a:lnTo>
                  <a:lnTo>
                    <a:pt x="141393" y="17112"/>
                  </a:lnTo>
                  <a:lnTo>
                    <a:pt x="139764" y="16091"/>
                  </a:lnTo>
                  <a:lnTo>
                    <a:pt x="137686" y="15411"/>
                  </a:lnTo>
                  <a:lnTo>
                    <a:pt x="136301" y="13965"/>
                  </a:lnTo>
                  <a:lnTo>
                    <a:pt x="134762" y="9713"/>
                  </a:lnTo>
                  <a:lnTo>
                    <a:pt x="133359" y="8182"/>
                  </a:lnTo>
                  <a:lnTo>
                    <a:pt x="129155" y="6481"/>
                  </a:lnTo>
                  <a:lnTo>
                    <a:pt x="103499" y="4208"/>
                  </a:lnTo>
                  <a:lnTo>
                    <a:pt x="96040" y="415"/>
                  </a:lnTo>
                  <a:lnTo>
                    <a:pt x="92662" y="0"/>
                  </a:lnTo>
                  <a:lnTo>
                    <a:pt x="64002" y="7380"/>
                  </a:lnTo>
                  <a:lnTo>
                    <a:pt x="60389" y="9603"/>
                  </a:lnTo>
                  <a:lnTo>
                    <a:pt x="37334" y="16111"/>
                  </a:lnTo>
                  <a:lnTo>
                    <a:pt x="14587" y="35007"/>
                  </a:lnTo>
                  <a:lnTo>
                    <a:pt x="11214" y="40893"/>
                  </a:lnTo>
                  <a:lnTo>
                    <a:pt x="8722" y="46817"/>
                  </a:lnTo>
                  <a:lnTo>
                    <a:pt x="4308" y="52756"/>
                  </a:lnTo>
                  <a:lnTo>
                    <a:pt x="1684" y="61349"/>
                  </a:lnTo>
                  <a:lnTo>
                    <a:pt x="0" y="78294"/>
                  </a:lnTo>
                  <a:lnTo>
                    <a:pt x="2415" y="84936"/>
                  </a:lnTo>
                  <a:lnTo>
                    <a:pt x="5804" y="91196"/>
                  </a:lnTo>
                  <a:lnTo>
                    <a:pt x="7310" y="97286"/>
                  </a:lnTo>
                  <a:lnTo>
                    <a:pt x="13271" y="103299"/>
                  </a:lnTo>
                  <a:lnTo>
                    <a:pt x="21544" y="110271"/>
                  </a:lnTo>
                  <a:lnTo>
                    <a:pt x="35304" y="13013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74"/>
            <p:cNvSpPr/>
            <p:nvPr/>
          </p:nvSpPr>
          <p:spPr>
            <a:xfrm>
              <a:off x="8420808" y="3821906"/>
              <a:ext cx="98112" cy="232173"/>
            </a:xfrm>
            <a:custGeom>
              <a:avLst/>
              <a:gdLst/>
              <a:ahLst/>
              <a:cxnLst/>
              <a:rect l="0" t="0" r="0" b="0"/>
              <a:pathLst>
                <a:path w="98112" h="232173">
                  <a:moveTo>
                    <a:pt x="89184" y="0"/>
                  </a:moveTo>
                  <a:lnTo>
                    <a:pt x="89184" y="12429"/>
                  </a:lnTo>
                  <a:lnTo>
                    <a:pt x="86538" y="18092"/>
                  </a:lnTo>
                  <a:lnTo>
                    <a:pt x="84443" y="20991"/>
                  </a:lnTo>
                  <a:lnTo>
                    <a:pt x="81495" y="34552"/>
                  </a:lnTo>
                  <a:lnTo>
                    <a:pt x="77657" y="72060"/>
                  </a:lnTo>
                  <a:lnTo>
                    <a:pt x="61776" y="116654"/>
                  </a:lnTo>
                  <a:lnTo>
                    <a:pt x="35590" y="158655"/>
                  </a:lnTo>
                  <a:lnTo>
                    <a:pt x="21713" y="175344"/>
                  </a:lnTo>
                  <a:lnTo>
                    <a:pt x="19509" y="181449"/>
                  </a:lnTo>
                  <a:lnTo>
                    <a:pt x="17930" y="183474"/>
                  </a:lnTo>
                  <a:lnTo>
                    <a:pt x="11958" y="187316"/>
                  </a:lnTo>
                  <a:lnTo>
                    <a:pt x="9230" y="195054"/>
                  </a:lnTo>
                  <a:lnTo>
                    <a:pt x="6355" y="195832"/>
                  </a:lnTo>
                  <a:lnTo>
                    <a:pt x="0" y="196443"/>
                  </a:lnTo>
                  <a:lnTo>
                    <a:pt x="4661" y="196450"/>
                  </a:lnTo>
                  <a:lnTo>
                    <a:pt x="6047" y="195459"/>
                  </a:lnTo>
                  <a:lnTo>
                    <a:pt x="15703" y="181222"/>
                  </a:lnTo>
                  <a:lnTo>
                    <a:pt x="33703" y="163681"/>
                  </a:lnTo>
                  <a:lnTo>
                    <a:pt x="61849" y="145519"/>
                  </a:lnTo>
                  <a:lnTo>
                    <a:pt x="77206" y="142231"/>
                  </a:lnTo>
                  <a:lnTo>
                    <a:pt x="83200" y="138289"/>
                  </a:lnTo>
                  <a:lnTo>
                    <a:pt x="85195" y="137834"/>
                  </a:lnTo>
                  <a:lnTo>
                    <a:pt x="86525" y="138522"/>
                  </a:lnTo>
                  <a:lnTo>
                    <a:pt x="87411" y="139973"/>
                  </a:lnTo>
                  <a:lnTo>
                    <a:pt x="88994" y="140940"/>
                  </a:lnTo>
                  <a:lnTo>
                    <a:pt x="97700" y="142800"/>
                  </a:lnTo>
                  <a:lnTo>
                    <a:pt x="98111" y="164124"/>
                  </a:lnTo>
                  <a:lnTo>
                    <a:pt x="95467" y="169848"/>
                  </a:lnTo>
                  <a:lnTo>
                    <a:pt x="91976" y="175699"/>
                  </a:lnTo>
                  <a:lnTo>
                    <a:pt x="89735" y="187540"/>
                  </a:lnTo>
                  <a:lnTo>
                    <a:pt x="89552" y="190511"/>
                  </a:lnTo>
                  <a:lnTo>
                    <a:pt x="86702" y="196458"/>
                  </a:lnTo>
                  <a:lnTo>
                    <a:pt x="83120" y="202408"/>
                  </a:lnTo>
                  <a:lnTo>
                    <a:pt x="80820" y="214314"/>
                  </a:lnTo>
                  <a:lnTo>
                    <a:pt x="80255" y="232172"/>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75"/>
            <p:cNvSpPr/>
            <p:nvPr/>
          </p:nvSpPr>
          <p:spPr>
            <a:xfrm>
              <a:off x="8259961" y="3812977"/>
              <a:ext cx="17860" cy="8930"/>
            </a:xfrm>
            <a:custGeom>
              <a:avLst/>
              <a:gdLst/>
              <a:ahLst/>
              <a:cxnLst/>
              <a:rect l="0" t="0" r="0" b="0"/>
              <a:pathLst>
                <a:path w="17860" h="8930">
                  <a:moveTo>
                    <a:pt x="17859" y="8929"/>
                  </a:moveTo>
                  <a:lnTo>
                    <a:pt x="13119" y="8929"/>
                  </a:lnTo>
                  <a:lnTo>
                    <a:pt x="11722" y="7937"/>
                  </a:lnTo>
                  <a:lnTo>
                    <a:pt x="10792" y="6284"/>
                  </a:lnTo>
                  <a:lnTo>
                    <a:pt x="9039" y="367"/>
                  </a:lnTo>
                  <a:lnTo>
                    <a:pt x="0"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76"/>
            <p:cNvSpPr/>
            <p:nvPr/>
          </p:nvSpPr>
          <p:spPr>
            <a:xfrm>
              <a:off x="8188523" y="3902273"/>
              <a:ext cx="35720" cy="89298"/>
            </a:xfrm>
            <a:custGeom>
              <a:avLst/>
              <a:gdLst/>
              <a:ahLst/>
              <a:cxnLst/>
              <a:rect l="0" t="0" r="0" b="0"/>
              <a:pathLst>
                <a:path w="35720" h="89298">
                  <a:moveTo>
                    <a:pt x="35719" y="0"/>
                  </a:moveTo>
                  <a:lnTo>
                    <a:pt x="30978" y="4741"/>
                  </a:lnTo>
                  <a:lnTo>
                    <a:pt x="28651" y="9714"/>
                  </a:lnTo>
                  <a:lnTo>
                    <a:pt x="28030" y="12429"/>
                  </a:lnTo>
                  <a:lnTo>
                    <a:pt x="22417" y="20991"/>
                  </a:lnTo>
                  <a:lnTo>
                    <a:pt x="14470" y="29812"/>
                  </a:lnTo>
                  <a:lnTo>
                    <a:pt x="11392" y="38385"/>
                  </a:lnTo>
                  <a:lnTo>
                    <a:pt x="6347" y="73921"/>
                  </a:lnTo>
                  <a:lnTo>
                    <a:pt x="0" y="89297"/>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77"/>
            <p:cNvSpPr/>
            <p:nvPr/>
          </p:nvSpPr>
          <p:spPr>
            <a:xfrm>
              <a:off x="8108156" y="3750469"/>
              <a:ext cx="53579" cy="223243"/>
            </a:xfrm>
            <a:custGeom>
              <a:avLst/>
              <a:gdLst/>
              <a:ahLst/>
              <a:cxnLst/>
              <a:rect l="0" t="0" r="0" b="0"/>
              <a:pathLst>
                <a:path w="53579" h="223243">
                  <a:moveTo>
                    <a:pt x="53578" y="0"/>
                  </a:moveTo>
                  <a:lnTo>
                    <a:pt x="53578" y="42673"/>
                  </a:lnTo>
                  <a:lnTo>
                    <a:pt x="52586" y="56741"/>
                  </a:lnTo>
                  <a:lnTo>
                    <a:pt x="45889" y="74046"/>
                  </a:lnTo>
                  <a:lnTo>
                    <a:pt x="42167" y="98962"/>
                  </a:lnTo>
                  <a:lnTo>
                    <a:pt x="37630" y="116304"/>
                  </a:lnTo>
                  <a:lnTo>
                    <a:pt x="33639" y="134009"/>
                  </a:lnTo>
                  <a:lnTo>
                    <a:pt x="28819" y="151824"/>
                  </a:lnTo>
                  <a:lnTo>
                    <a:pt x="24744" y="169669"/>
                  </a:lnTo>
                  <a:lnTo>
                    <a:pt x="17253" y="184879"/>
                  </a:lnTo>
                  <a:lnTo>
                    <a:pt x="12630" y="192301"/>
                  </a:lnTo>
                  <a:lnTo>
                    <a:pt x="0" y="223242"/>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78"/>
            <p:cNvSpPr/>
            <p:nvPr/>
          </p:nvSpPr>
          <p:spPr>
            <a:xfrm>
              <a:off x="7922029" y="3866555"/>
              <a:ext cx="123498" cy="107118"/>
            </a:xfrm>
            <a:custGeom>
              <a:avLst/>
              <a:gdLst/>
              <a:ahLst/>
              <a:cxnLst/>
              <a:rect l="0" t="0" r="0" b="0"/>
              <a:pathLst>
                <a:path w="123498" h="107118">
                  <a:moveTo>
                    <a:pt x="61112" y="8929"/>
                  </a:moveTo>
                  <a:lnTo>
                    <a:pt x="56371" y="13670"/>
                  </a:lnTo>
                  <a:lnTo>
                    <a:pt x="51398" y="15997"/>
                  </a:lnTo>
                  <a:lnTo>
                    <a:pt x="48683" y="16618"/>
                  </a:lnTo>
                  <a:lnTo>
                    <a:pt x="34254" y="24763"/>
                  </a:lnTo>
                  <a:lnTo>
                    <a:pt x="31300" y="25438"/>
                  </a:lnTo>
                  <a:lnTo>
                    <a:pt x="22403" y="31129"/>
                  </a:lnTo>
                  <a:lnTo>
                    <a:pt x="13483" y="39099"/>
                  </a:lnTo>
                  <a:lnTo>
                    <a:pt x="10178" y="44828"/>
                  </a:lnTo>
                  <a:lnTo>
                    <a:pt x="7716" y="50681"/>
                  </a:lnTo>
                  <a:lnTo>
                    <a:pt x="1745" y="59555"/>
                  </a:lnTo>
                  <a:lnTo>
                    <a:pt x="0" y="65495"/>
                  </a:lnTo>
                  <a:lnTo>
                    <a:pt x="526" y="68468"/>
                  </a:lnTo>
                  <a:lnTo>
                    <a:pt x="11155" y="88085"/>
                  </a:lnTo>
                  <a:lnTo>
                    <a:pt x="16750" y="93719"/>
                  </a:lnTo>
                  <a:lnTo>
                    <a:pt x="25478" y="99537"/>
                  </a:lnTo>
                  <a:lnTo>
                    <a:pt x="28426" y="102076"/>
                  </a:lnTo>
                  <a:lnTo>
                    <a:pt x="36994" y="104898"/>
                  </a:lnTo>
                  <a:lnTo>
                    <a:pt x="77649" y="107117"/>
                  </a:lnTo>
                  <a:lnTo>
                    <a:pt x="85991" y="104493"/>
                  </a:lnTo>
                  <a:lnTo>
                    <a:pt x="93005" y="101011"/>
                  </a:lnTo>
                  <a:lnTo>
                    <a:pt x="102532" y="98060"/>
                  </a:lnTo>
                  <a:lnTo>
                    <a:pt x="108625" y="93852"/>
                  </a:lnTo>
                  <a:lnTo>
                    <a:pt x="111994" y="86030"/>
                  </a:lnTo>
                  <a:lnTo>
                    <a:pt x="114484" y="76931"/>
                  </a:lnTo>
                  <a:lnTo>
                    <a:pt x="121520" y="63004"/>
                  </a:lnTo>
                  <a:lnTo>
                    <a:pt x="123497" y="36960"/>
                  </a:lnTo>
                  <a:lnTo>
                    <a:pt x="120919" y="28664"/>
                  </a:lnTo>
                  <a:lnTo>
                    <a:pt x="118842" y="25062"/>
                  </a:lnTo>
                  <a:lnTo>
                    <a:pt x="116466" y="22661"/>
                  </a:lnTo>
                  <a:lnTo>
                    <a:pt x="87880" y="2496"/>
                  </a:lnTo>
                  <a:lnTo>
                    <a:pt x="73015" y="328"/>
                  </a:lnTo>
                  <a:lnTo>
                    <a:pt x="52182"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79"/>
            <p:cNvSpPr/>
            <p:nvPr/>
          </p:nvSpPr>
          <p:spPr>
            <a:xfrm>
              <a:off x="7750969" y="3750469"/>
              <a:ext cx="115967" cy="187402"/>
            </a:xfrm>
            <a:custGeom>
              <a:avLst/>
              <a:gdLst/>
              <a:ahLst/>
              <a:cxnLst/>
              <a:rect l="0" t="0" r="0" b="0"/>
              <a:pathLst>
                <a:path w="115967" h="187402">
                  <a:moveTo>
                    <a:pt x="17859" y="0"/>
                  </a:moveTo>
                  <a:lnTo>
                    <a:pt x="17859" y="28679"/>
                  </a:lnTo>
                  <a:lnTo>
                    <a:pt x="10791" y="62156"/>
                  </a:lnTo>
                  <a:lnTo>
                    <a:pt x="6835" y="90185"/>
                  </a:lnTo>
                  <a:lnTo>
                    <a:pt x="4556" y="95842"/>
                  </a:lnTo>
                  <a:lnTo>
                    <a:pt x="7667" y="139229"/>
                  </a:lnTo>
                  <a:lnTo>
                    <a:pt x="8923" y="160624"/>
                  </a:lnTo>
                  <a:lnTo>
                    <a:pt x="8928" y="155961"/>
                  </a:lnTo>
                  <a:lnTo>
                    <a:pt x="11574" y="151006"/>
                  </a:lnTo>
                  <a:lnTo>
                    <a:pt x="15066" y="145496"/>
                  </a:lnTo>
                  <a:lnTo>
                    <a:pt x="18023" y="136816"/>
                  </a:lnTo>
                  <a:lnTo>
                    <a:pt x="23750" y="127961"/>
                  </a:lnTo>
                  <a:lnTo>
                    <a:pt x="26880" y="119053"/>
                  </a:lnTo>
                  <a:lnTo>
                    <a:pt x="39099" y="104178"/>
                  </a:lnTo>
                  <a:lnTo>
                    <a:pt x="44828" y="100872"/>
                  </a:lnTo>
                  <a:lnTo>
                    <a:pt x="56590" y="98749"/>
                  </a:lnTo>
                  <a:lnTo>
                    <a:pt x="83345" y="98240"/>
                  </a:lnTo>
                  <a:lnTo>
                    <a:pt x="89297" y="100878"/>
                  </a:lnTo>
                  <a:lnTo>
                    <a:pt x="102444" y="111529"/>
                  </a:lnTo>
                  <a:lnTo>
                    <a:pt x="105062" y="116706"/>
                  </a:lnTo>
                  <a:lnTo>
                    <a:pt x="105759" y="119476"/>
                  </a:lnTo>
                  <a:lnTo>
                    <a:pt x="115176" y="133785"/>
                  </a:lnTo>
                  <a:lnTo>
                    <a:pt x="115966" y="146222"/>
                  </a:lnTo>
                  <a:lnTo>
                    <a:pt x="113387" y="151970"/>
                  </a:lnTo>
                  <a:lnTo>
                    <a:pt x="109925" y="157831"/>
                  </a:lnTo>
                  <a:lnTo>
                    <a:pt x="106985" y="166709"/>
                  </a:lnTo>
                  <a:lnTo>
                    <a:pt x="102780" y="172650"/>
                  </a:lnTo>
                  <a:lnTo>
                    <a:pt x="97605" y="175952"/>
                  </a:lnTo>
                  <a:lnTo>
                    <a:pt x="91996" y="178411"/>
                  </a:lnTo>
                  <a:lnTo>
                    <a:pt x="83261" y="184383"/>
                  </a:lnTo>
                  <a:lnTo>
                    <a:pt x="74389" y="186593"/>
                  </a:lnTo>
                  <a:lnTo>
                    <a:pt x="59528" y="187401"/>
                  </a:lnTo>
                  <a:lnTo>
                    <a:pt x="53576" y="184823"/>
                  </a:lnTo>
                  <a:lnTo>
                    <a:pt x="47624" y="181362"/>
                  </a:lnTo>
                  <a:lnTo>
                    <a:pt x="38695" y="178422"/>
                  </a:lnTo>
                  <a:lnTo>
                    <a:pt x="29765" y="172700"/>
                  </a:lnTo>
                  <a:lnTo>
                    <a:pt x="20836" y="169571"/>
                  </a:lnTo>
                  <a:lnTo>
                    <a:pt x="11906" y="163794"/>
                  </a:lnTo>
                  <a:lnTo>
                    <a:pt x="5953" y="162094"/>
                  </a:lnTo>
                  <a:lnTo>
                    <a:pt x="3969" y="160648"/>
                  </a:lnTo>
                  <a:lnTo>
                    <a:pt x="2645" y="158693"/>
                  </a:lnTo>
                  <a:lnTo>
                    <a:pt x="783" y="151199"/>
                  </a:lnTo>
                  <a:lnTo>
                    <a:pt x="0" y="125015"/>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80"/>
            <p:cNvSpPr/>
            <p:nvPr/>
          </p:nvSpPr>
          <p:spPr>
            <a:xfrm>
              <a:off x="7555880" y="3804156"/>
              <a:ext cx="105793" cy="187415"/>
            </a:xfrm>
            <a:custGeom>
              <a:avLst/>
              <a:gdLst/>
              <a:ahLst/>
              <a:cxnLst/>
              <a:rect l="0" t="0" r="0" b="0"/>
              <a:pathLst>
                <a:path w="105793" h="187415">
                  <a:moveTo>
                    <a:pt x="61143" y="8821"/>
                  </a:moveTo>
                  <a:lnTo>
                    <a:pt x="61143" y="4080"/>
                  </a:lnTo>
                  <a:lnTo>
                    <a:pt x="60151" y="2684"/>
                  </a:lnTo>
                  <a:lnTo>
                    <a:pt x="58498" y="1753"/>
                  </a:lnTo>
                  <a:lnTo>
                    <a:pt x="48715" y="259"/>
                  </a:lnTo>
                  <a:lnTo>
                    <a:pt x="40152" y="0"/>
                  </a:lnTo>
                  <a:lnTo>
                    <a:pt x="34286" y="2585"/>
                  </a:lnTo>
                  <a:lnTo>
                    <a:pt x="28370" y="6049"/>
                  </a:lnTo>
                  <a:lnTo>
                    <a:pt x="22435" y="7589"/>
                  </a:lnTo>
                  <a:lnTo>
                    <a:pt x="20454" y="8992"/>
                  </a:lnTo>
                  <a:lnTo>
                    <a:pt x="19135" y="10919"/>
                  </a:lnTo>
                  <a:lnTo>
                    <a:pt x="16676" y="15707"/>
                  </a:lnTo>
                  <a:lnTo>
                    <a:pt x="12276" y="21142"/>
                  </a:lnTo>
                  <a:lnTo>
                    <a:pt x="9659" y="29510"/>
                  </a:lnTo>
                  <a:lnTo>
                    <a:pt x="7503" y="38852"/>
                  </a:lnTo>
                  <a:lnTo>
                    <a:pt x="681" y="52933"/>
                  </a:lnTo>
                  <a:lnTo>
                    <a:pt x="0" y="56089"/>
                  </a:lnTo>
                  <a:lnTo>
                    <a:pt x="537" y="59184"/>
                  </a:lnTo>
                  <a:lnTo>
                    <a:pt x="5883" y="71281"/>
                  </a:lnTo>
                  <a:lnTo>
                    <a:pt x="8336" y="86205"/>
                  </a:lnTo>
                  <a:lnTo>
                    <a:pt x="12207" y="92162"/>
                  </a:lnTo>
                  <a:lnTo>
                    <a:pt x="17235" y="95470"/>
                  </a:lnTo>
                  <a:lnTo>
                    <a:pt x="22777" y="97933"/>
                  </a:lnTo>
                  <a:lnTo>
                    <a:pt x="31475" y="103906"/>
                  </a:lnTo>
                  <a:lnTo>
                    <a:pt x="41533" y="106634"/>
                  </a:lnTo>
                  <a:lnTo>
                    <a:pt x="47506" y="106925"/>
                  </a:lnTo>
                  <a:lnTo>
                    <a:pt x="49075" y="105974"/>
                  </a:lnTo>
                  <a:lnTo>
                    <a:pt x="50122" y="104347"/>
                  </a:lnTo>
                  <a:lnTo>
                    <a:pt x="50819" y="102270"/>
                  </a:lnTo>
                  <a:lnTo>
                    <a:pt x="63183" y="87256"/>
                  </a:lnTo>
                  <a:lnTo>
                    <a:pt x="65480" y="84923"/>
                  </a:lnTo>
                  <a:lnTo>
                    <a:pt x="68031" y="79686"/>
                  </a:lnTo>
                  <a:lnTo>
                    <a:pt x="70037" y="55223"/>
                  </a:lnTo>
                  <a:lnTo>
                    <a:pt x="70073" y="35622"/>
                  </a:lnTo>
                  <a:lnTo>
                    <a:pt x="70073" y="40354"/>
                  </a:lnTo>
                  <a:lnTo>
                    <a:pt x="71065" y="41749"/>
                  </a:lnTo>
                  <a:lnTo>
                    <a:pt x="72719" y="42679"/>
                  </a:lnTo>
                  <a:lnTo>
                    <a:pt x="74814" y="43299"/>
                  </a:lnTo>
                  <a:lnTo>
                    <a:pt x="76210" y="44705"/>
                  </a:lnTo>
                  <a:lnTo>
                    <a:pt x="77762" y="48912"/>
                  </a:lnTo>
                  <a:lnTo>
                    <a:pt x="79922" y="74570"/>
                  </a:lnTo>
                  <a:lnTo>
                    <a:pt x="86056" y="91298"/>
                  </a:lnTo>
                  <a:lnTo>
                    <a:pt x="87884" y="134443"/>
                  </a:lnTo>
                  <a:lnTo>
                    <a:pt x="88903" y="145020"/>
                  </a:lnTo>
                  <a:lnTo>
                    <a:pt x="105792" y="187414"/>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81"/>
            <p:cNvSpPr/>
            <p:nvPr/>
          </p:nvSpPr>
          <p:spPr>
            <a:xfrm>
              <a:off x="7215188" y="3804047"/>
              <a:ext cx="142876" cy="151806"/>
            </a:xfrm>
            <a:custGeom>
              <a:avLst/>
              <a:gdLst/>
              <a:ahLst/>
              <a:cxnLst/>
              <a:rect l="0" t="0" r="0" b="0"/>
              <a:pathLst>
                <a:path w="142876" h="151806">
                  <a:moveTo>
                    <a:pt x="142875" y="0"/>
                  </a:moveTo>
                  <a:lnTo>
                    <a:pt x="130446" y="0"/>
                  </a:lnTo>
                  <a:lnTo>
                    <a:pt x="117143" y="4740"/>
                  </a:lnTo>
                  <a:lnTo>
                    <a:pt x="108949" y="12359"/>
                  </a:lnTo>
                  <a:lnTo>
                    <a:pt x="95604" y="28679"/>
                  </a:lnTo>
                  <a:lnTo>
                    <a:pt x="55167" y="61267"/>
                  </a:lnTo>
                  <a:lnTo>
                    <a:pt x="30033" y="101305"/>
                  </a:lnTo>
                  <a:lnTo>
                    <a:pt x="3975" y="144697"/>
                  </a:lnTo>
                  <a:lnTo>
                    <a:pt x="0" y="151805"/>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82"/>
            <p:cNvSpPr/>
            <p:nvPr/>
          </p:nvSpPr>
          <p:spPr>
            <a:xfrm>
              <a:off x="7250906" y="3795117"/>
              <a:ext cx="44650" cy="80368"/>
            </a:xfrm>
            <a:custGeom>
              <a:avLst/>
              <a:gdLst/>
              <a:ahLst/>
              <a:cxnLst/>
              <a:rect l="0" t="0" r="0" b="0"/>
              <a:pathLst>
                <a:path w="44650" h="80368">
                  <a:moveTo>
                    <a:pt x="0" y="0"/>
                  </a:moveTo>
                  <a:lnTo>
                    <a:pt x="4741" y="0"/>
                  </a:lnTo>
                  <a:lnTo>
                    <a:pt x="6137" y="992"/>
                  </a:lnTo>
                  <a:lnTo>
                    <a:pt x="7068" y="2646"/>
                  </a:lnTo>
                  <a:lnTo>
                    <a:pt x="7689" y="4741"/>
                  </a:lnTo>
                  <a:lnTo>
                    <a:pt x="14821" y="16224"/>
                  </a:lnTo>
                  <a:lnTo>
                    <a:pt x="17952" y="29060"/>
                  </a:lnTo>
                  <a:lnTo>
                    <a:pt x="19905" y="31280"/>
                  </a:lnTo>
                  <a:lnTo>
                    <a:pt x="22200" y="32759"/>
                  </a:lnTo>
                  <a:lnTo>
                    <a:pt x="23730" y="34738"/>
                  </a:lnTo>
                  <a:lnTo>
                    <a:pt x="28831" y="45043"/>
                  </a:lnTo>
                  <a:lnTo>
                    <a:pt x="32657" y="50777"/>
                  </a:lnTo>
                  <a:lnTo>
                    <a:pt x="44649" y="80367"/>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83"/>
            <p:cNvSpPr/>
            <p:nvPr/>
          </p:nvSpPr>
          <p:spPr>
            <a:xfrm>
              <a:off x="7099210" y="3777262"/>
              <a:ext cx="107049" cy="107117"/>
            </a:xfrm>
            <a:custGeom>
              <a:avLst/>
              <a:gdLst/>
              <a:ahLst/>
              <a:cxnLst/>
              <a:rect l="0" t="0" r="0" b="0"/>
              <a:pathLst>
                <a:path w="107049" h="107117">
                  <a:moveTo>
                    <a:pt x="8821" y="35715"/>
                  </a:moveTo>
                  <a:lnTo>
                    <a:pt x="1753" y="52496"/>
                  </a:lnTo>
                  <a:lnTo>
                    <a:pt x="0" y="74347"/>
                  </a:lnTo>
                  <a:lnTo>
                    <a:pt x="2586" y="80335"/>
                  </a:lnTo>
                  <a:lnTo>
                    <a:pt x="4664" y="83321"/>
                  </a:lnTo>
                  <a:lnTo>
                    <a:pt x="5057" y="86304"/>
                  </a:lnTo>
                  <a:lnTo>
                    <a:pt x="2849" y="92264"/>
                  </a:lnTo>
                  <a:lnTo>
                    <a:pt x="2856" y="94250"/>
                  </a:lnTo>
                  <a:lnTo>
                    <a:pt x="3852" y="95574"/>
                  </a:lnTo>
                  <a:lnTo>
                    <a:pt x="5508" y="96457"/>
                  </a:lnTo>
                  <a:lnTo>
                    <a:pt x="6613" y="98038"/>
                  </a:lnTo>
                  <a:lnTo>
                    <a:pt x="8813" y="107116"/>
                  </a:lnTo>
                  <a:lnTo>
                    <a:pt x="8819" y="102401"/>
                  </a:lnTo>
                  <a:lnTo>
                    <a:pt x="11466" y="97434"/>
                  </a:lnTo>
                  <a:lnTo>
                    <a:pt x="16509" y="90901"/>
                  </a:lnTo>
                  <a:lnTo>
                    <a:pt x="18721" y="56720"/>
                  </a:lnTo>
                  <a:lnTo>
                    <a:pt x="24814" y="44678"/>
                  </a:lnTo>
                  <a:lnTo>
                    <a:pt x="27427" y="29766"/>
                  </a:lnTo>
                  <a:lnTo>
                    <a:pt x="33700" y="17856"/>
                  </a:lnTo>
                  <a:lnTo>
                    <a:pt x="34337" y="14879"/>
                  </a:lnTo>
                  <a:lnTo>
                    <a:pt x="43187" y="1760"/>
                  </a:lnTo>
                  <a:lnTo>
                    <a:pt x="46585" y="780"/>
                  </a:lnTo>
                  <a:lnTo>
                    <a:pt x="66737" y="0"/>
                  </a:lnTo>
                  <a:lnTo>
                    <a:pt x="68267" y="991"/>
                  </a:lnTo>
                  <a:lnTo>
                    <a:pt x="69288" y="2643"/>
                  </a:lnTo>
                  <a:lnTo>
                    <a:pt x="69968" y="4737"/>
                  </a:lnTo>
                  <a:lnTo>
                    <a:pt x="78898" y="16246"/>
                  </a:lnTo>
                  <a:lnTo>
                    <a:pt x="82300" y="17140"/>
                  </a:lnTo>
                  <a:lnTo>
                    <a:pt x="88111" y="18530"/>
                  </a:lnTo>
                  <a:lnTo>
                    <a:pt x="107048" y="26785"/>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84"/>
            <p:cNvSpPr/>
            <p:nvPr/>
          </p:nvSpPr>
          <p:spPr>
            <a:xfrm>
              <a:off x="6974232" y="3760676"/>
              <a:ext cx="80211" cy="114809"/>
            </a:xfrm>
            <a:custGeom>
              <a:avLst/>
              <a:gdLst/>
              <a:ahLst/>
              <a:cxnLst/>
              <a:rect l="0" t="0" r="0" b="0"/>
              <a:pathLst>
                <a:path w="80211" h="114809">
                  <a:moveTo>
                    <a:pt x="8784" y="70160"/>
                  </a:moveTo>
                  <a:lnTo>
                    <a:pt x="16472" y="77849"/>
                  </a:lnTo>
                  <a:lnTo>
                    <a:pt x="22087" y="78722"/>
                  </a:lnTo>
                  <a:lnTo>
                    <a:pt x="23604" y="77852"/>
                  </a:lnTo>
                  <a:lnTo>
                    <a:pt x="24618" y="76280"/>
                  </a:lnTo>
                  <a:lnTo>
                    <a:pt x="25293" y="74240"/>
                  </a:lnTo>
                  <a:lnTo>
                    <a:pt x="26735" y="72880"/>
                  </a:lnTo>
                  <a:lnTo>
                    <a:pt x="35658" y="69406"/>
                  </a:lnTo>
                  <a:lnTo>
                    <a:pt x="42434" y="64094"/>
                  </a:lnTo>
                  <a:lnTo>
                    <a:pt x="50724" y="61087"/>
                  </a:lnTo>
                  <a:lnTo>
                    <a:pt x="65374" y="48913"/>
                  </a:lnTo>
                  <a:lnTo>
                    <a:pt x="68661" y="43188"/>
                  </a:lnTo>
                  <a:lnTo>
                    <a:pt x="69538" y="40273"/>
                  </a:lnTo>
                  <a:lnTo>
                    <a:pt x="71115" y="38329"/>
                  </a:lnTo>
                  <a:lnTo>
                    <a:pt x="77082" y="34601"/>
                  </a:lnTo>
                  <a:lnTo>
                    <a:pt x="78826" y="30213"/>
                  </a:lnTo>
                  <a:lnTo>
                    <a:pt x="80210" y="9038"/>
                  </a:lnTo>
                  <a:lnTo>
                    <a:pt x="79222" y="8576"/>
                  </a:lnTo>
                  <a:lnTo>
                    <a:pt x="75478" y="8063"/>
                  </a:lnTo>
                  <a:lnTo>
                    <a:pt x="74082" y="6934"/>
                  </a:lnTo>
                  <a:lnTo>
                    <a:pt x="72532" y="3033"/>
                  </a:lnTo>
                  <a:lnTo>
                    <a:pt x="71126" y="1596"/>
                  </a:lnTo>
                  <a:lnTo>
                    <a:pt x="66918" y="0"/>
                  </a:lnTo>
                  <a:lnTo>
                    <a:pt x="64407" y="566"/>
                  </a:lnTo>
                  <a:lnTo>
                    <a:pt x="55073" y="6523"/>
                  </a:lnTo>
                  <a:lnTo>
                    <a:pt x="46627" y="8421"/>
                  </a:lnTo>
                  <a:lnTo>
                    <a:pt x="38297" y="13723"/>
                  </a:lnTo>
                  <a:lnTo>
                    <a:pt x="29544" y="16727"/>
                  </a:lnTo>
                  <a:lnTo>
                    <a:pt x="23633" y="20946"/>
                  </a:lnTo>
                  <a:lnTo>
                    <a:pt x="20344" y="26128"/>
                  </a:lnTo>
                  <a:lnTo>
                    <a:pt x="17891" y="31739"/>
                  </a:lnTo>
                  <a:lnTo>
                    <a:pt x="2336" y="52316"/>
                  </a:lnTo>
                  <a:lnTo>
                    <a:pt x="181" y="67185"/>
                  </a:lnTo>
                  <a:lnTo>
                    <a:pt x="0" y="73137"/>
                  </a:lnTo>
                  <a:lnTo>
                    <a:pt x="2564" y="79090"/>
                  </a:lnTo>
                  <a:lnTo>
                    <a:pt x="15306" y="96949"/>
                  </a:lnTo>
                  <a:lnTo>
                    <a:pt x="16108" y="99926"/>
                  </a:lnTo>
                  <a:lnTo>
                    <a:pt x="17636" y="101910"/>
                  </a:lnTo>
                  <a:lnTo>
                    <a:pt x="34742" y="110096"/>
                  </a:lnTo>
                  <a:lnTo>
                    <a:pt x="46350" y="113412"/>
                  </a:lnTo>
                  <a:lnTo>
                    <a:pt x="71291" y="114808"/>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85"/>
            <p:cNvSpPr/>
            <p:nvPr/>
          </p:nvSpPr>
          <p:spPr>
            <a:xfrm>
              <a:off x="6600316" y="3670102"/>
              <a:ext cx="43373" cy="160735"/>
            </a:xfrm>
            <a:custGeom>
              <a:avLst/>
              <a:gdLst/>
              <a:ahLst/>
              <a:cxnLst/>
              <a:rect l="0" t="0" r="0" b="0"/>
              <a:pathLst>
                <a:path w="43373" h="160735">
                  <a:moveTo>
                    <a:pt x="43372" y="0"/>
                  </a:moveTo>
                  <a:lnTo>
                    <a:pt x="38631" y="0"/>
                  </a:lnTo>
                  <a:lnTo>
                    <a:pt x="37235" y="992"/>
                  </a:lnTo>
                  <a:lnTo>
                    <a:pt x="36304" y="2645"/>
                  </a:lnTo>
                  <a:lnTo>
                    <a:pt x="34810" y="12428"/>
                  </a:lnTo>
                  <a:lnTo>
                    <a:pt x="34550" y="20991"/>
                  </a:lnTo>
                  <a:lnTo>
                    <a:pt x="31844" y="26858"/>
                  </a:lnTo>
                  <a:lnTo>
                    <a:pt x="28327" y="32772"/>
                  </a:lnTo>
                  <a:lnTo>
                    <a:pt x="26069" y="44654"/>
                  </a:lnTo>
                  <a:lnTo>
                    <a:pt x="24767" y="51596"/>
                  </a:lnTo>
                  <a:lnTo>
                    <a:pt x="9682" y="96201"/>
                  </a:lnTo>
                  <a:lnTo>
                    <a:pt x="6928" y="118979"/>
                  </a:lnTo>
                  <a:lnTo>
                    <a:pt x="0" y="136518"/>
                  </a:lnTo>
                  <a:lnTo>
                    <a:pt x="7653" y="160734"/>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86"/>
            <p:cNvSpPr/>
            <p:nvPr/>
          </p:nvSpPr>
          <p:spPr>
            <a:xfrm>
              <a:off x="6384727" y="3670102"/>
              <a:ext cx="151805" cy="205005"/>
            </a:xfrm>
            <a:custGeom>
              <a:avLst/>
              <a:gdLst/>
              <a:ahLst/>
              <a:cxnLst/>
              <a:rect l="0" t="0" r="0" b="0"/>
              <a:pathLst>
                <a:path w="151805" h="205005">
                  <a:moveTo>
                    <a:pt x="151804" y="0"/>
                  </a:moveTo>
                  <a:lnTo>
                    <a:pt x="112996" y="0"/>
                  </a:lnTo>
                  <a:lnTo>
                    <a:pt x="107105" y="2645"/>
                  </a:lnTo>
                  <a:lnTo>
                    <a:pt x="101180" y="6136"/>
                  </a:lnTo>
                  <a:lnTo>
                    <a:pt x="91058" y="8561"/>
                  </a:lnTo>
                  <a:lnTo>
                    <a:pt x="72801" y="25436"/>
                  </a:lnTo>
                  <a:lnTo>
                    <a:pt x="71841" y="31128"/>
                  </a:lnTo>
                  <a:lnTo>
                    <a:pt x="71448" y="48901"/>
                  </a:lnTo>
                  <a:lnTo>
                    <a:pt x="74087" y="54145"/>
                  </a:lnTo>
                  <a:lnTo>
                    <a:pt x="85677" y="68535"/>
                  </a:lnTo>
                  <a:lnTo>
                    <a:pt x="91227" y="80381"/>
                  </a:lnTo>
                  <a:lnTo>
                    <a:pt x="95115" y="86326"/>
                  </a:lnTo>
                  <a:lnTo>
                    <a:pt x="98297" y="95252"/>
                  </a:lnTo>
                  <a:lnTo>
                    <a:pt x="113617" y="116086"/>
                  </a:lnTo>
                  <a:lnTo>
                    <a:pt x="115981" y="122039"/>
                  </a:lnTo>
                  <a:lnTo>
                    <a:pt x="121898" y="130968"/>
                  </a:lnTo>
                  <a:lnTo>
                    <a:pt x="124091" y="139898"/>
                  </a:lnTo>
                  <a:lnTo>
                    <a:pt x="124604" y="145851"/>
                  </a:lnTo>
                  <a:lnTo>
                    <a:pt x="127479" y="151804"/>
                  </a:lnTo>
                  <a:lnTo>
                    <a:pt x="129634" y="154781"/>
                  </a:lnTo>
                  <a:lnTo>
                    <a:pt x="130078" y="157757"/>
                  </a:lnTo>
                  <a:lnTo>
                    <a:pt x="129383" y="160734"/>
                  </a:lnTo>
                  <a:lnTo>
                    <a:pt x="126956" y="166687"/>
                  </a:lnTo>
                  <a:lnTo>
                    <a:pt x="124598" y="175617"/>
                  </a:lnTo>
                  <a:lnTo>
                    <a:pt x="111735" y="191741"/>
                  </a:lnTo>
                  <a:lnTo>
                    <a:pt x="106545" y="194359"/>
                  </a:lnTo>
                  <a:lnTo>
                    <a:pt x="92193" y="197169"/>
                  </a:lnTo>
                  <a:lnTo>
                    <a:pt x="80350" y="203466"/>
                  </a:lnTo>
                  <a:lnTo>
                    <a:pt x="63717" y="205004"/>
                  </a:lnTo>
                  <a:lnTo>
                    <a:pt x="55438" y="202568"/>
                  </a:lnTo>
                  <a:lnTo>
                    <a:pt x="48451" y="199171"/>
                  </a:lnTo>
                  <a:lnTo>
                    <a:pt x="29838" y="195699"/>
                  </a:lnTo>
                  <a:lnTo>
                    <a:pt x="10696" y="180211"/>
                  </a:lnTo>
                  <a:lnTo>
                    <a:pt x="4712" y="174332"/>
                  </a:lnTo>
                  <a:lnTo>
                    <a:pt x="2094" y="169093"/>
                  </a:lnTo>
                  <a:lnTo>
                    <a:pt x="0" y="160734"/>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87"/>
            <p:cNvSpPr/>
            <p:nvPr/>
          </p:nvSpPr>
          <p:spPr>
            <a:xfrm>
              <a:off x="6108015" y="3732610"/>
              <a:ext cx="178486" cy="53579"/>
            </a:xfrm>
            <a:custGeom>
              <a:avLst/>
              <a:gdLst/>
              <a:ahLst/>
              <a:cxnLst/>
              <a:rect l="0" t="0" r="0" b="0"/>
              <a:pathLst>
                <a:path w="178486" h="53579">
                  <a:moveTo>
                    <a:pt x="8821" y="53578"/>
                  </a:moveTo>
                  <a:lnTo>
                    <a:pt x="8821" y="45889"/>
                  </a:lnTo>
                  <a:lnTo>
                    <a:pt x="7829" y="45475"/>
                  </a:lnTo>
                  <a:lnTo>
                    <a:pt x="0" y="44658"/>
                  </a:lnTo>
                  <a:lnTo>
                    <a:pt x="4664" y="44651"/>
                  </a:lnTo>
                  <a:lnTo>
                    <a:pt x="6050" y="43658"/>
                  </a:lnTo>
                  <a:lnTo>
                    <a:pt x="8456" y="36960"/>
                  </a:lnTo>
                  <a:lnTo>
                    <a:pt x="11305" y="36270"/>
                  </a:lnTo>
                  <a:lnTo>
                    <a:pt x="13452" y="36086"/>
                  </a:lnTo>
                  <a:lnTo>
                    <a:pt x="18487" y="33236"/>
                  </a:lnTo>
                  <a:lnTo>
                    <a:pt x="24031" y="29654"/>
                  </a:lnTo>
                  <a:lnTo>
                    <a:pt x="32730" y="26645"/>
                  </a:lnTo>
                  <a:lnTo>
                    <a:pt x="41592" y="20903"/>
                  </a:lnTo>
                  <a:lnTo>
                    <a:pt x="50501" y="17769"/>
                  </a:lnTo>
                  <a:lnTo>
                    <a:pt x="69345" y="3699"/>
                  </a:lnTo>
                  <a:lnTo>
                    <a:pt x="94314" y="324"/>
                  </a:lnTo>
                  <a:lnTo>
                    <a:pt x="138546" y="2"/>
                  </a:lnTo>
                  <a:lnTo>
                    <a:pt x="155031" y="0"/>
                  </a:lnTo>
                  <a:lnTo>
                    <a:pt x="156896" y="992"/>
                  </a:lnTo>
                  <a:lnTo>
                    <a:pt x="158139" y="2645"/>
                  </a:lnTo>
                  <a:lnTo>
                    <a:pt x="158968" y="4740"/>
                  </a:lnTo>
                  <a:lnTo>
                    <a:pt x="160513" y="6136"/>
                  </a:lnTo>
                  <a:lnTo>
                    <a:pt x="164875" y="7688"/>
                  </a:lnTo>
                  <a:lnTo>
                    <a:pt x="166435" y="9094"/>
                  </a:lnTo>
                  <a:lnTo>
                    <a:pt x="168168" y="13302"/>
                  </a:lnTo>
                  <a:lnTo>
                    <a:pt x="169624" y="14821"/>
                  </a:lnTo>
                  <a:lnTo>
                    <a:pt x="178485" y="17859"/>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88"/>
            <p:cNvSpPr/>
            <p:nvPr/>
          </p:nvSpPr>
          <p:spPr>
            <a:xfrm>
              <a:off x="6831579" y="3768328"/>
              <a:ext cx="80000" cy="114800"/>
            </a:xfrm>
            <a:custGeom>
              <a:avLst/>
              <a:gdLst/>
              <a:ahLst/>
              <a:cxnLst/>
              <a:rect l="0" t="0" r="0" b="0"/>
              <a:pathLst>
                <a:path w="80000" h="114800">
                  <a:moveTo>
                    <a:pt x="8562" y="26789"/>
                  </a:moveTo>
                  <a:lnTo>
                    <a:pt x="8562" y="31530"/>
                  </a:lnTo>
                  <a:lnTo>
                    <a:pt x="5916" y="36503"/>
                  </a:lnTo>
                  <a:lnTo>
                    <a:pt x="3821" y="39218"/>
                  </a:lnTo>
                  <a:lnTo>
                    <a:pt x="1494" y="47527"/>
                  </a:lnTo>
                  <a:lnTo>
                    <a:pt x="0" y="64289"/>
                  </a:lnTo>
                  <a:lnTo>
                    <a:pt x="2441" y="70906"/>
                  </a:lnTo>
                  <a:lnTo>
                    <a:pt x="4481" y="74060"/>
                  </a:lnTo>
                  <a:lnTo>
                    <a:pt x="4849" y="77155"/>
                  </a:lnTo>
                  <a:lnTo>
                    <a:pt x="2612" y="83239"/>
                  </a:lnTo>
                  <a:lnTo>
                    <a:pt x="2611" y="86250"/>
                  </a:lnTo>
                  <a:lnTo>
                    <a:pt x="8476" y="106633"/>
                  </a:lnTo>
                  <a:lnTo>
                    <a:pt x="16243" y="114799"/>
                  </a:lnTo>
                  <a:lnTo>
                    <a:pt x="17651" y="114236"/>
                  </a:lnTo>
                  <a:lnTo>
                    <a:pt x="24374" y="109695"/>
                  </a:lnTo>
                  <a:lnTo>
                    <a:pt x="29811" y="108285"/>
                  </a:lnTo>
                  <a:lnTo>
                    <a:pt x="31657" y="106916"/>
                  </a:lnTo>
                  <a:lnTo>
                    <a:pt x="32889" y="105012"/>
                  </a:lnTo>
                  <a:lnTo>
                    <a:pt x="35248" y="100250"/>
                  </a:lnTo>
                  <a:lnTo>
                    <a:pt x="49493" y="82268"/>
                  </a:lnTo>
                  <a:lnTo>
                    <a:pt x="55122" y="64353"/>
                  </a:lnTo>
                  <a:lnTo>
                    <a:pt x="59021" y="57375"/>
                  </a:lnTo>
                  <a:lnTo>
                    <a:pt x="62208" y="47868"/>
                  </a:lnTo>
                  <a:lnTo>
                    <a:pt x="68003" y="38768"/>
                  </a:lnTo>
                  <a:lnTo>
                    <a:pt x="71153" y="29787"/>
                  </a:lnTo>
                  <a:lnTo>
                    <a:pt x="76937" y="20842"/>
                  </a:lnTo>
                  <a:lnTo>
                    <a:pt x="79880" y="9453"/>
                  </a:lnTo>
                  <a:lnTo>
                    <a:pt x="79999"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89"/>
            <p:cNvSpPr/>
            <p:nvPr/>
          </p:nvSpPr>
          <p:spPr>
            <a:xfrm>
              <a:off x="6652661" y="3759398"/>
              <a:ext cx="133903" cy="125017"/>
            </a:xfrm>
            <a:custGeom>
              <a:avLst/>
              <a:gdLst/>
              <a:ahLst/>
              <a:cxnLst/>
              <a:rect l="0" t="0" r="0" b="0"/>
              <a:pathLst>
                <a:path w="133903" h="125017">
                  <a:moveTo>
                    <a:pt x="53534" y="0"/>
                  </a:moveTo>
                  <a:lnTo>
                    <a:pt x="48794" y="0"/>
                  </a:lnTo>
                  <a:lnTo>
                    <a:pt x="43821" y="2646"/>
                  </a:lnTo>
                  <a:lnTo>
                    <a:pt x="23723" y="20991"/>
                  </a:lnTo>
                  <a:lnTo>
                    <a:pt x="20441" y="26858"/>
                  </a:lnTo>
                  <a:lnTo>
                    <a:pt x="17990" y="32773"/>
                  </a:lnTo>
                  <a:lnTo>
                    <a:pt x="2438" y="53580"/>
                  </a:lnTo>
                  <a:lnTo>
                    <a:pt x="283" y="68462"/>
                  </a:lnTo>
                  <a:lnTo>
                    <a:pt x="0" y="83344"/>
                  </a:lnTo>
                  <a:lnTo>
                    <a:pt x="977" y="85329"/>
                  </a:lnTo>
                  <a:lnTo>
                    <a:pt x="2621" y="86652"/>
                  </a:lnTo>
                  <a:lnTo>
                    <a:pt x="7094" y="88121"/>
                  </a:lnTo>
                  <a:lnTo>
                    <a:pt x="12390" y="88775"/>
                  </a:lnTo>
                  <a:lnTo>
                    <a:pt x="18050" y="91711"/>
                  </a:lnTo>
                  <a:lnTo>
                    <a:pt x="23873" y="95331"/>
                  </a:lnTo>
                  <a:lnTo>
                    <a:pt x="29768" y="96940"/>
                  </a:lnTo>
                  <a:lnTo>
                    <a:pt x="32729" y="96377"/>
                  </a:lnTo>
                  <a:lnTo>
                    <a:pt x="44611" y="90989"/>
                  </a:lnTo>
                  <a:lnTo>
                    <a:pt x="59488" y="88528"/>
                  </a:lnTo>
                  <a:lnTo>
                    <a:pt x="74370" y="76898"/>
                  </a:lnTo>
                  <a:lnTo>
                    <a:pt x="85284" y="65388"/>
                  </a:lnTo>
                  <a:lnTo>
                    <a:pt x="87489" y="59488"/>
                  </a:lnTo>
                  <a:lnTo>
                    <a:pt x="89069" y="57519"/>
                  </a:lnTo>
                  <a:lnTo>
                    <a:pt x="95042" y="53754"/>
                  </a:lnTo>
                  <a:lnTo>
                    <a:pt x="105067" y="35555"/>
                  </a:lnTo>
                  <a:lnTo>
                    <a:pt x="107077" y="22201"/>
                  </a:lnTo>
                  <a:lnTo>
                    <a:pt x="106097" y="20754"/>
                  </a:lnTo>
                  <a:lnTo>
                    <a:pt x="104451" y="19789"/>
                  </a:lnTo>
                  <a:lnTo>
                    <a:pt x="98193" y="17863"/>
                  </a:lnTo>
                  <a:lnTo>
                    <a:pt x="98183" y="62126"/>
                  </a:lnTo>
                  <a:lnTo>
                    <a:pt x="98183" y="65230"/>
                  </a:lnTo>
                  <a:lnTo>
                    <a:pt x="100828" y="71325"/>
                  </a:lnTo>
                  <a:lnTo>
                    <a:pt x="104320" y="77341"/>
                  </a:lnTo>
                  <a:lnTo>
                    <a:pt x="106561" y="89287"/>
                  </a:lnTo>
                  <a:lnTo>
                    <a:pt x="106744" y="92267"/>
                  </a:lnTo>
                  <a:lnTo>
                    <a:pt x="109594" y="98224"/>
                  </a:lnTo>
                  <a:lnTo>
                    <a:pt x="133902" y="12501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9" name="SMARTInkShape-90"/>
          <p:cNvSpPr/>
          <p:nvPr/>
        </p:nvSpPr>
        <p:spPr>
          <a:xfrm>
            <a:off x="410776" y="2562820"/>
            <a:ext cx="321456" cy="455197"/>
          </a:xfrm>
          <a:custGeom>
            <a:avLst/>
            <a:gdLst/>
            <a:ahLst/>
            <a:cxnLst/>
            <a:rect l="0" t="0" r="0" b="0"/>
            <a:pathLst>
              <a:path w="321456" h="455197">
                <a:moveTo>
                  <a:pt x="151794" y="17860"/>
                </a:moveTo>
                <a:lnTo>
                  <a:pt x="151794" y="1"/>
                </a:lnTo>
                <a:lnTo>
                  <a:pt x="138492" y="0"/>
                </a:lnTo>
                <a:lnTo>
                  <a:pt x="136973" y="993"/>
                </a:lnTo>
                <a:lnTo>
                  <a:pt x="135960" y="2646"/>
                </a:lnTo>
                <a:lnTo>
                  <a:pt x="135285" y="4741"/>
                </a:lnTo>
                <a:lnTo>
                  <a:pt x="133843" y="6137"/>
                </a:lnTo>
                <a:lnTo>
                  <a:pt x="129595" y="7689"/>
                </a:lnTo>
                <a:lnTo>
                  <a:pt x="118783" y="9677"/>
                </a:lnTo>
                <a:lnTo>
                  <a:pt x="112979" y="13562"/>
                </a:lnTo>
                <a:lnTo>
                  <a:pt x="109738" y="18595"/>
                </a:lnTo>
                <a:lnTo>
                  <a:pt x="108874" y="21327"/>
                </a:lnTo>
                <a:lnTo>
                  <a:pt x="102622" y="27007"/>
                </a:lnTo>
                <a:lnTo>
                  <a:pt x="59543" y="65486"/>
                </a:lnTo>
                <a:lnTo>
                  <a:pt x="44641" y="83013"/>
                </a:lnTo>
                <a:lnTo>
                  <a:pt x="30748" y="109489"/>
                </a:lnTo>
                <a:lnTo>
                  <a:pt x="14505" y="149210"/>
                </a:lnTo>
                <a:lnTo>
                  <a:pt x="9655" y="175998"/>
                </a:lnTo>
                <a:lnTo>
                  <a:pt x="8254" y="184386"/>
                </a:lnTo>
                <a:lnTo>
                  <a:pt x="1916" y="205939"/>
                </a:lnTo>
                <a:lnTo>
                  <a:pt x="102" y="250036"/>
                </a:lnTo>
                <a:lnTo>
                  <a:pt x="0" y="290724"/>
                </a:lnTo>
                <a:lnTo>
                  <a:pt x="9085" y="332326"/>
                </a:lnTo>
                <a:lnTo>
                  <a:pt x="29878" y="372436"/>
                </a:lnTo>
                <a:lnTo>
                  <a:pt x="51591" y="399525"/>
                </a:lnTo>
                <a:lnTo>
                  <a:pt x="82966" y="431221"/>
                </a:lnTo>
                <a:lnTo>
                  <a:pt x="91769" y="434740"/>
                </a:lnTo>
                <a:lnTo>
                  <a:pt x="113589" y="441739"/>
                </a:lnTo>
                <a:lnTo>
                  <a:pt x="130872" y="451684"/>
                </a:lnTo>
                <a:lnTo>
                  <a:pt x="162755" y="455196"/>
                </a:lnTo>
                <a:lnTo>
                  <a:pt x="172541" y="454325"/>
                </a:lnTo>
                <a:lnTo>
                  <a:pt x="189553" y="448327"/>
                </a:lnTo>
                <a:lnTo>
                  <a:pt x="210418" y="445735"/>
                </a:lnTo>
                <a:lnTo>
                  <a:pt x="223053" y="436819"/>
                </a:lnTo>
                <a:lnTo>
                  <a:pt x="247037" y="412722"/>
                </a:lnTo>
                <a:lnTo>
                  <a:pt x="276810" y="368142"/>
                </a:lnTo>
                <a:lnTo>
                  <a:pt x="279786" y="364491"/>
                </a:lnTo>
                <a:lnTo>
                  <a:pt x="283094" y="355142"/>
                </a:lnTo>
                <a:lnTo>
                  <a:pt x="289957" y="332971"/>
                </a:lnTo>
                <a:lnTo>
                  <a:pt x="301117" y="303557"/>
                </a:lnTo>
                <a:lnTo>
                  <a:pt x="306027" y="274954"/>
                </a:lnTo>
                <a:lnTo>
                  <a:pt x="310602" y="258408"/>
                </a:lnTo>
                <a:lnTo>
                  <a:pt x="315005" y="223194"/>
                </a:lnTo>
                <a:lnTo>
                  <a:pt x="319546" y="205369"/>
                </a:lnTo>
                <a:lnTo>
                  <a:pt x="321384" y="165860"/>
                </a:lnTo>
                <a:lnTo>
                  <a:pt x="321455" y="126719"/>
                </a:lnTo>
                <a:lnTo>
                  <a:pt x="312364" y="93375"/>
                </a:lnTo>
                <a:lnTo>
                  <a:pt x="291570" y="60816"/>
                </a:lnTo>
                <a:lnTo>
                  <a:pt x="266134" y="41785"/>
                </a:lnTo>
                <a:lnTo>
                  <a:pt x="256852" y="38415"/>
                </a:lnTo>
                <a:lnTo>
                  <a:pt x="217156" y="28189"/>
                </a:lnTo>
                <a:lnTo>
                  <a:pt x="176809" y="26912"/>
                </a:lnTo>
                <a:lnTo>
                  <a:pt x="132538" y="34489"/>
                </a:lnTo>
                <a:lnTo>
                  <a:pt x="103085" y="43597"/>
                </a:lnTo>
                <a:lnTo>
                  <a:pt x="62497" y="62508"/>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r>
              <a:rPr lang="en-US" dirty="0" smtClean="0"/>
              <a:t>Following Lincoln’s death, Andrew Johnson, the Vice President of the United States, became the 17</a:t>
            </a:r>
            <a:r>
              <a:rPr lang="en-US" baseline="30000" dirty="0" smtClean="0"/>
              <a:t>th</a:t>
            </a:r>
            <a:r>
              <a:rPr lang="en-US" dirty="0" smtClean="0"/>
              <a:t> President of the United States of America.</a:t>
            </a:r>
          </a:p>
          <a:p>
            <a:pPr marL="514350" indent="-514350"/>
            <a:endParaRPr lang="en-US" dirty="0" smtClean="0"/>
          </a:p>
          <a:p>
            <a:pPr marL="514350" indent="-514350"/>
            <a:r>
              <a:rPr lang="en-US" dirty="0" smtClean="0"/>
              <a:t>President Andrew Johnson decided to continue Lincoln’s plan for </a:t>
            </a:r>
            <a:r>
              <a:rPr lang="en-US" b="1" u="sng" dirty="0" smtClean="0"/>
              <a:t>Reconstruction</a:t>
            </a:r>
            <a:r>
              <a:rPr lang="en-US" dirty="0" smtClean="0"/>
              <a:t>.</a:t>
            </a:r>
          </a:p>
          <a:p>
            <a:pPr marL="880110" lvl="1" indent="-514350"/>
            <a:r>
              <a:rPr lang="en-US" b="1" u="sng" dirty="0" smtClean="0"/>
              <a:t>Presidential Reconstruction</a:t>
            </a:r>
          </a:p>
          <a:p>
            <a:pPr marL="880110" lvl="1" indent="-514350"/>
            <a:endParaRPr lang="en-US" dirty="0" smtClean="0"/>
          </a:p>
        </p:txBody>
      </p:sp>
      <p:sp>
        <p:nvSpPr>
          <p:cNvPr id="3" name="Title 2"/>
          <p:cNvSpPr>
            <a:spLocks noGrp="1"/>
          </p:cNvSpPr>
          <p:nvPr>
            <p:ph type="title"/>
          </p:nvPr>
        </p:nvSpPr>
        <p:spPr/>
        <p:txBody>
          <a:bodyPr>
            <a:noAutofit/>
          </a:bodyPr>
          <a:lstStyle/>
          <a:p>
            <a:pPr algn="ctr"/>
            <a:r>
              <a:rPr lang="en-US" sz="2800" dirty="0" smtClean="0"/>
              <a:t>Reconstruction</a:t>
            </a:r>
            <a:br>
              <a:rPr lang="en-US" sz="2800" dirty="0" smtClean="0"/>
            </a:br>
            <a:r>
              <a:rPr lang="en-US" sz="2800" dirty="0" smtClean="0"/>
              <a:t>Presidential Reconstruction vs. Congressional (Radical) Reconstruction</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5049205"/>
          </a:xfrm>
        </p:spPr>
        <p:txBody>
          <a:bodyPr>
            <a:normAutofit fontScale="77500" lnSpcReduction="20000"/>
          </a:bodyPr>
          <a:lstStyle/>
          <a:p>
            <a:r>
              <a:rPr lang="en-US" dirty="0" smtClean="0"/>
              <a:t>However, a large group in </a:t>
            </a:r>
            <a:r>
              <a:rPr lang="en-US" b="1" u="sng" dirty="0" smtClean="0"/>
              <a:t>Congress</a:t>
            </a:r>
            <a:r>
              <a:rPr lang="en-US" dirty="0" smtClean="0"/>
              <a:t> was against Johnson, they were known as </a:t>
            </a:r>
            <a:r>
              <a:rPr lang="en-US" b="1" u="sng" dirty="0" smtClean="0"/>
              <a:t>Radical Republicans</a:t>
            </a:r>
            <a:r>
              <a:rPr lang="en-US" dirty="0" smtClean="0"/>
              <a:t>.</a:t>
            </a:r>
          </a:p>
          <a:p>
            <a:pPr lvl="1"/>
            <a:r>
              <a:rPr lang="en-US" b="1" u="sng" dirty="0" smtClean="0"/>
              <a:t>Radical Republicans:</a:t>
            </a:r>
            <a:r>
              <a:rPr lang="en-US" dirty="0" smtClean="0"/>
              <a:t> A group of Republicans in Congress that wanted to punish the South for the Civil War and provide African Americans with equal rights. </a:t>
            </a:r>
          </a:p>
          <a:p>
            <a:endParaRPr lang="en-US" dirty="0" smtClean="0"/>
          </a:p>
          <a:p>
            <a:r>
              <a:rPr lang="en-US" b="1" u="sng" dirty="0" smtClean="0"/>
              <a:t>Radical Republicans</a:t>
            </a:r>
            <a:r>
              <a:rPr lang="en-US" dirty="0" smtClean="0"/>
              <a:t> had several goals.</a:t>
            </a:r>
          </a:p>
          <a:p>
            <a:pPr lvl="1"/>
            <a:r>
              <a:rPr lang="en-US" dirty="0" smtClean="0"/>
              <a:t>They wanted to punish ex-Confederates in the South (cannot run for office or vote in elections). </a:t>
            </a:r>
          </a:p>
          <a:p>
            <a:pPr lvl="1"/>
            <a:r>
              <a:rPr lang="en-US" dirty="0" smtClean="0"/>
              <a:t>They wanted African Americans to have more rights in the United States.</a:t>
            </a:r>
          </a:p>
          <a:p>
            <a:pPr lvl="2"/>
            <a:r>
              <a:rPr lang="en-US" dirty="0" smtClean="0"/>
              <a:t>They wanted African Americans to be granted the right to an education and the right to vote.</a:t>
            </a:r>
          </a:p>
          <a:p>
            <a:pPr lvl="2"/>
            <a:r>
              <a:rPr lang="en-US" dirty="0" smtClean="0"/>
              <a:t>They wanted African Americans in the South to be given to land so they can become farmers, have a job, and earn money.</a:t>
            </a:r>
          </a:p>
          <a:p>
            <a:pPr lvl="2"/>
            <a:endParaRPr lang="en-US" dirty="0" smtClean="0"/>
          </a:p>
          <a:p>
            <a:r>
              <a:rPr lang="en-US" b="1" u="sng" dirty="0" smtClean="0"/>
              <a:t>Radical Republicans</a:t>
            </a:r>
            <a:r>
              <a:rPr lang="en-US" dirty="0" smtClean="0"/>
              <a:t> did not support </a:t>
            </a:r>
            <a:r>
              <a:rPr lang="en-US" b="1" u="sng" dirty="0" smtClean="0"/>
              <a:t>Presidential Reconstruction</a:t>
            </a:r>
            <a:r>
              <a:rPr lang="en-US" dirty="0" smtClean="0"/>
              <a:t>, they instead wanted to start </a:t>
            </a:r>
            <a:r>
              <a:rPr lang="en-US" b="1" u="sng" dirty="0" smtClean="0"/>
              <a:t>Congressional </a:t>
            </a:r>
            <a:r>
              <a:rPr lang="en-US" dirty="0" smtClean="0"/>
              <a:t>(</a:t>
            </a:r>
            <a:r>
              <a:rPr lang="en-US" b="1" u="sng" dirty="0" smtClean="0"/>
              <a:t>Radical) Reconstruction</a:t>
            </a:r>
            <a:r>
              <a:rPr lang="en-US" dirty="0" smtClean="0"/>
              <a:t>, a </a:t>
            </a:r>
            <a:r>
              <a:rPr lang="en-US" b="1" u="sng" dirty="0" smtClean="0"/>
              <a:t>Reconstruction</a:t>
            </a:r>
            <a:r>
              <a:rPr lang="en-US" dirty="0" smtClean="0"/>
              <a:t> program controlled by </a:t>
            </a:r>
            <a:r>
              <a:rPr lang="en-US" b="1" u="sng" dirty="0" smtClean="0"/>
              <a:t>Congress</a:t>
            </a:r>
            <a:r>
              <a:rPr lang="en-US" dirty="0" smtClean="0"/>
              <a:t>.</a:t>
            </a:r>
            <a:endParaRPr lang="en-US" b="1" u="sng" dirty="0" smtClean="0"/>
          </a:p>
        </p:txBody>
      </p:sp>
      <p:sp>
        <p:nvSpPr>
          <p:cNvPr id="3" name="Title 2"/>
          <p:cNvSpPr>
            <a:spLocks noGrp="1"/>
          </p:cNvSpPr>
          <p:nvPr>
            <p:ph type="title"/>
          </p:nvPr>
        </p:nvSpPr>
        <p:spPr/>
        <p:txBody>
          <a:bodyPr>
            <a:normAutofit fontScale="90000"/>
          </a:bodyPr>
          <a:lstStyle/>
          <a:p>
            <a:pPr algn="ctr"/>
            <a:r>
              <a:rPr lang="en-US" sz="2800" dirty="0" smtClean="0"/>
              <a:t>Reconstruction</a:t>
            </a:r>
            <a:br>
              <a:rPr lang="en-US" sz="2800" dirty="0" smtClean="0"/>
            </a:br>
            <a:r>
              <a:rPr lang="en-US" sz="2800" dirty="0" smtClean="0"/>
              <a:t>Presidential Reconstruction vs. Congressional (Radical) Reconstruction</a:t>
            </a:r>
            <a:endParaRPr lang="en-US" sz="2800" dirty="0"/>
          </a:p>
        </p:txBody>
      </p:sp>
      <p:grpSp>
        <p:nvGrpSpPr>
          <p:cNvPr id="22" name="SMARTInkShape-Group40"/>
          <p:cNvGrpSpPr/>
          <p:nvPr/>
        </p:nvGrpSpPr>
        <p:grpSpPr>
          <a:xfrm>
            <a:off x="768790" y="3473648"/>
            <a:ext cx="289687" cy="722956"/>
            <a:chOff x="768790" y="3473648"/>
            <a:chExt cx="289687" cy="722956"/>
          </a:xfrm>
        </p:grpSpPr>
        <p:sp>
          <p:nvSpPr>
            <p:cNvPr id="20" name="SMARTInkShape-97"/>
            <p:cNvSpPr/>
            <p:nvPr/>
          </p:nvSpPr>
          <p:spPr>
            <a:xfrm>
              <a:off x="768790" y="3955852"/>
              <a:ext cx="249107" cy="240752"/>
            </a:xfrm>
            <a:custGeom>
              <a:avLst/>
              <a:gdLst/>
              <a:ahLst/>
              <a:cxnLst/>
              <a:rect l="0" t="0" r="0" b="0"/>
              <a:pathLst>
                <a:path w="249107" h="240752">
                  <a:moveTo>
                    <a:pt x="168827" y="8929"/>
                  </a:moveTo>
                  <a:lnTo>
                    <a:pt x="164087" y="8929"/>
                  </a:lnTo>
                  <a:lnTo>
                    <a:pt x="162690" y="7937"/>
                  </a:lnTo>
                  <a:lnTo>
                    <a:pt x="161759" y="6284"/>
                  </a:lnTo>
                  <a:lnTo>
                    <a:pt x="161139" y="4189"/>
                  </a:lnTo>
                  <a:lnTo>
                    <a:pt x="159733" y="2792"/>
                  </a:lnTo>
                  <a:lnTo>
                    <a:pt x="155525" y="1241"/>
                  </a:lnTo>
                  <a:lnTo>
                    <a:pt x="111842" y="1"/>
                  </a:lnTo>
                  <a:lnTo>
                    <a:pt x="104474" y="0"/>
                  </a:lnTo>
                  <a:lnTo>
                    <a:pt x="97892" y="2646"/>
                  </a:lnTo>
                  <a:lnTo>
                    <a:pt x="54330" y="34552"/>
                  </a:lnTo>
                  <a:lnTo>
                    <a:pt x="19062" y="72060"/>
                  </a:lnTo>
                  <a:lnTo>
                    <a:pt x="3401" y="95148"/>
                  </a:lnTo>
                  <a:lnTo>
                    <a:pt x="0" y="116653"/>
                  </a:lnTo>
                  <a:lnTo>
                    <a:pt x="188" y="155630"/>
                  </a:lnTo>
                  <a:lnTo>
                    <a:pt x="6302" y="171900"/>
                  </a:lnTo>
                  <a:lnTo>
                    <a:pt x="36663" y="206973"/>
                  </a:lnTo>
                  <a:lnTo>
                    <a:pt x="75730" y="226097"/>
                  </a:lnTo>
                  <a:lnTo>
                    <a:pt x="101196" y="237108"/>
                  </a:lnTo>
                  <a:lnTo>
                    <a:pt x="144173" y="240751"/>
                  </a:lnTo>
                  <a:lnTo>
                    <a:pt x="163617" y="240005"/>
                  </a:lnTo>
                  <a:lnTo>
                    <a:pt x="185804" y="233941"/>
                  </a:lnTo>
                  <a:lnTo>
                    <a:pt x="228614" y="211288"/>
                  </a:lnTo>
                  <a:lnTo>
                    <a:pt x="241553" y="202392"/>
                  </a:lnTo>
                  <a:lnTo>
                    <a:pt x="245798" y="193801"/>
                  </a:lnTo>
                  <a:lnTo>
                    <a:pt x="249106" y="151184"/>
                  </a:lnTo>
                  <a:lnTo>
                    <a:pt x="248163" y="139622"/>
                  </a:lnTo>
                  <a:lnTo>
                    <a:pt x="236760" y="110096"/>
                  </a:lnTo>
                  <a:lnTo>
                    <a:pt x="201190" y="67466"/>
                  </a:lnTo>
                  <a:lnTo>
                    <a:pt x="167013" y="26266"/>
                  </a:lnTo>
                  <a:lnTo>
                    <a:pt x="150968" y="8929"/>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98"/>
            <p:cNvSpPr/>
            <p:nvPr/>
          </p:nvSpPr>
          <p:spPr>
            <a:xfrm>
              <a:off x="780844" y="3473648"/>
              <a:ext cx="277633" cy="258955"/>
            </a:xfrm>
            <a:custGeom>
              <a:avLst/>
              <a:gdLst/>
              <a:ahLst/>
              <a:cxnLst/>
              <a:rect l="0" t="0" r="0" b="0"/>
              <a:pathLst>
                <a:path w="277633" h="258955">
                  <a:moveTo>
                    <a:pt x="138914" y="35719"/>
                  </a:moveTo>
                  <a:lnTo>
                    <a:pt x="117588" y="35719"/>
                  </a:lnTo>
                  <a:lnTo>
                    <a:pt x="111907" y="38365"/>
                  </a:lnTo>
                  <a:lnTo>
                    <a:pt x="109003" y="40460"/>
                  </a:lnTo>
                  <a:lnTo>
                    <a:pt x="83588" y="49021"/>
                  </a:lnTo>
                  <a:lnTo>
                    <a:pt x="47914" y="82139"/>
                  </a:lnTo>
                  <a:lnTo>
                    <a:pt x="15144" y="123404"/>
                  </a:lnTo>
                  <a:lnTo>
                    <a:pt x="9491" y="131906"/>
                  </a:lnTo>
                  <a:lnTo>
                    <a:pt x="6308" y="142271"/>
                  </a:lnTo>
                  <a:lnTo>
                    <a:pt x="4572" y="149552"/>
                  </a:lnTo>
                  <a:lnTo>
                    <a:pt x="493" y="159403"/>
                  </a:lnTo>
                  <a:lnTo>
                    <a:pt x="0" y="163815"/>
                  </a:lnTo>
                  <a:lnTo>
                    <a:pt x="5793" y="193402"/>
                  </a:lnTo>
                  <a:lnTo>
                    <a:pt x="20404" y="221376"/>
                  </a:lnTo>
                  <a:lnTo>
                    <a:pt x="22743" y="228366"/>
                  </a:lnTo>
                  <a:lnTo>
                    <a:pt x="27090" y="234780"/>
                  </a:lnTo>
                  <a:lnTo>
                    <a:pt x="39855" y="243969"/>
                  </a:lnTo>
                  <a:lnTo>
                    <a:pt x="65269" y="255814"/>
                  </a:lnTo>
                  <a:lnTo>
                    <a:pt x="109294" y="258839"/>
                  </a:lnTo>
                  <a:lnTo>
                    <a:pt x="149836" y="258954"/>
                  </a:lnTo>
                  <a:lnTo>
                    <a:pt x="162545" y="257967"/>
                  </a:lnTo>
                  <a:lnTo>
                    <a:pt x="194722" y="243730"/>
                  </a:lnTo>
                  <a:lnTo>
                    <a:pt x="222114" y="225196"/>
                  </a:lnTo>
                  <a:lnTo>
                    <a:pt x="260044" y="181651"/>
                  </a:lnTo>
                  <a:lnTo>
                    <a:pt x="268621" y="165829"/>
                  </a:lnTo>
                  <a:lnTo>
                    <a:pt x="274668" y="145352"/>
                  </a:lnTo>
                  <a:lnTo>
                    <a:pt x="277042" y="141550"/>
                  </a:lnTo>
                  <a:lnTo>
                    <a:pt x="277632" y="137031"/>
                  </a:lnTo>
                  <a:lnTo>
                    <a:pt x="273722" y="121190"/>
                  </a:lnTo>
                  <a:lnTo>
                    <a:pt x="263512" y="100705"/>
                  </a:lnTo>
                  <a:lnTo>
                    <a:pt x="247007" y="77534"/>
                  </a:lnTo>
                  <a:lnTo>
                    <a:pt x="206857" y="50692"/>
                  </a:lnTo>
                  <a:lnTo>
                    <a:pt x="165243" y="28406"/>
                  </a:lnTo>
                  <a:lnTo>
                    <a:pt x="128901" y="12814"/>
                  </a:lnTo>
                  <a:lnTo>
                    <a:pt x="85336"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SMARTInkShape-99"/>
          <p:cNvSpPr/>
          <p:nvPr/>
        </p:nvSpPr>
        <p:spPr>
          <a:xfrm>
            <a:off x="419879" y="2902148"/>
            <a:ext cx="374708" cy="437486"/>
          </a:xfrm>
          <a:custGeom>
            <a:avLst/>
            <a:gdLst/>
            <a:ahLst/>
            <a:cxnLst/>
            <a:rect l="0" t="0" r="0" b="0"/>
            <a:pathLst>
              <a:path w="374708" h="437486">
                <a:moveTo>
                  <a:pt x="160551" y="0"/>
                </a:moveTo>
                <a:lnTo>
                  <a:pt x="146881" y="0"/>
                </a:lnTo>
                <a:lnTo>
                  <a:pt x="145485" y="993"/>
                </a:lnTo>
                <a:lnTo>
                  <a:pt x="144554" y="2646"/>
                </a:lnTo>
                <a:lnTo>
                  <a:pt x="143933" y="4741"/>
                </a:lnTo>
                <a:lnTo>
                  <a:pt x="135787" y="18092"/>
                </a:lnTo>
                <a:lnTo>
                  <a:pt x="135112" y="20991"/>
                </a:lnTo>
                <a:lnTo>
                  <a:pt x="129421" y="29812"/>
                </a:lnTo>
                <a:lnTo>
                  <a:pt x="95056" y="73173"/>
                </a:lnTo>
                <a:lnTo>
                  <a:pt x="82166" y="92213"/>
                </a:lnTo>
                <a:lnTo>
                  <a:pt x="57198" y="113835"/>
                </a:lnTo>
                <a:lnTo>
                  <a:pt x="32591" y="157903"/>
                </a:lnTo>
                <a:lnTo>
                  <a:pt x="12717" y="191336"/>
                </a:lnTo>
                <a:lnTo>
                  <a:pt x="1911" y="232221"/>
                </a:lnTo>
                <a:lnTo>
                  <a:pt x="0" y="274963"/>
                </a:lnTo>
                <a:lnTo>
                  <a:pt x="890" y="287901"/>
                </a:lnTo>
                <a:lnTo>
                  <a:pt x="17913" y="330351"/>
                </a:lnTo>
                <a:lnTo>
                  <a:pt x="38202" y="366114"/>
                </a:lnTo>
                <a:lnTo>
                  <a:pt x="54185" y="381330"/>
                </a:lnTo>
                <a:lnTo>
                  <a:pt x="95113" y="412347"/>
                </a:lnTo>
                <a:lnTo>
                  <a:pt x="135530" y="431480"/>
                </a:lnTo>
                <a:lnTo>
                  <a:pt x="168929" y="436755"/>
                </a:lnTo>
                <a:lnTo>
                  <a:pt x="212219" y="437485"/>
                </a:lnTo>
                <a:lnTo>
                  <a:pt x="225186" y="436532"/>
                </a:lnTo>
                <a:lnTo>
                  <a:pt x="266824" y="428458"/>
                </a:lnTo>
                <a:lnTo>
                  <a:pt x="286862" y="421720"/>
                </a:lnTo>
                <a:lnTo>
                  <a:pt x="303810" y="417650"/>
                </a:lnTo>
                <a:lnTo>
                  <a:pt x="336532" y="401657"/>
                </a:lnTo>
                <a:lnTo>
                  <a:pt x="343937" y="394811"/>
                </a:lnTo>
                <a:lnTo>
                  <a:pt x="368865" y="358765"/>
                </a:lnTo>
                <a:lnTo>
                  <a:pt x="373086" y="341891"/>
                </a:lnTo>
                <a:lnTo>
                  <a:pt x="374707" y="311290"/>
                </a:lnTo>
                <a:lnTo>
                  <a:pt x="365129" y="278126"/>
                </a:lnTo>
                <a:lnTo>
                  <a:pt x="358631" y="265495"/>
                </a:lnTo>
                <a:lnTo>
                  <a:pt x="325454" y="223277"/>
                </a:lnTo>
                <a:lnTo>
                  <a:pt x="283287" y="194595"/>
                </a:lnTo>
                <a:lnTo>
                  <a:pt x="249397" y="177014"/>
                </a:lnTo>
                <a:lnTo>
                  <a:pt x="212208" y="167987"/>
                </a:lnTo>
                <a:lnTo>
                  <a:pt x="173290" y="157427"/>
                </a:lnTo>
                <a:lnTo>
                  <a:pt x="151621" y="151805"/>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ew Johnson"/>
          <p:cNvPicPr>
            <a:picLocks noGrp="1" noChangeAspect="1"/>
          </p:cNvPicPr>
          <p:nvPr>
            <p:ph idx="1"/>
          </p:nvPr>
        </p:nvPicPr>
        <p:blipFill>
          <a:blip r:embed="rId2"/>
          <a:srcRect l="-59951" r="-59951"/>
          <a:stretch>
            <a:fillRect/>
          </a:stretch>
        </p:blipFill>
        <p:spPr/>
      </p:pic>
      <p:sp>
        <p:nvSpPr>
          <p:cNvPr id="3" name="Title 2"/>
          <p:cNvSpPr>
            <a:spLocks noGrp="1"/>
          </p:cNvSpPr>
          <p:nvPr>
            <p:ph type="title"/>
          </p:nvPr>
        </p:nvSpPr>
        <p:spPr/>
        <p:txBody>
          <a:bodyPr>
            <a:normAutofit fontScale="90000"/>
          </a:bodyPr>
          <a:lstStyle/>
          <a:p>
            <a:pPr algn="ctr"/>
            <a:r>
              <a:rPr lang="en-US" dirty="0" smtClean="0"/>
              <a:t>Presidential Reconstruction</a:t>
            </a:r>
            <a:br>
              <a:rPr lang="en-US" dirty="0" smtClean="0"/>
            </a:br>
            <a:r>
              <a:rPr lang="en-US" dirty="0" smtClean="0"/>
              <a:t>1865-1867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January 1865, Congress passed the 13</a:t>
            </a:r>
            <a:r>
              <a:rPr lang="en-US" baseline="30000" dirty="0" smtClean="0"/>
              <a:t>th</a:t>
            </a:r>
            <a:r>
              <a:rPr lang="en-US" dirty="0" smtClean="0"/>
              <a:t> </a:t>
            </a:r>
            <a:r>
              <a:rPr lang="en-US" b="1" u="sng" dirty="0" smtClean="0"/>
              <a:t>Amendment</a:t>
            </a:r>
            <a:r>
              <a:rPr lang="en-US" dirty="0" smtClean="0"/>
              <a:t>.   The 13</a:t>
            </a:r>
            <a:r>
              <a:rPr lang="en-US" baseline="30000" dirty="0" smtClean="0"/>
              <a:t>th</a:t>
            </a:r>
            <a:r>
              <a:rPr lang="en-US" dirty="0" smtClean="0"/>
              <a:t> Amendment outlawed </a:t>
            </a:r>
            <a:r>
              <a:rPr lang="en-US" b="1" u="sng" dirty="0" smtClean="0"/>
              <a:t>slavery</a:t>
            </a:r>
            <a:r>
              <a:rPr lang="en-US" dirty="0" smtClean="0"/>
              <a:t> in the United States of America.</a:t>
            </a:r>
          </a:p>
          <a:p>
            <a:pPr lvl="1"/>
            <a:r>
              <a:rPr lang="en-US" b="1" u="sng" dirty="0" smtClean="0"/>
              <a:t>Amendment:</a:t>
            </a:r>
            <a:r>
              <a:rPr lang="en-US" dirty="0" smtClean="0"/>
              <a:t> A change or addition to the </a:t>
            </a:r>
            <a:r>
              <a:rPr lang="en-US" b="1" u="sng" dirty="0" smtClean="0"/>
              <a:t>United States Constitution</a:t>
            </a:r>
            <a:r>
              <a:rPr lang="en-US" dirty="0" smtClean="0"/>
              <a:t>.  </a:t>
            </a:r>
          </a:p>
          <a:p>
            <a:pPr lvl="1"/>
            <a:endParaRPr lang="en-US" b="1" u="sng" dirty="0" smtClean="0"/>
          </a:p>
          <a:p>
            <a:r>
              <a:rPr lang="en-US" dirty="0" smtClean="0"/>
              <a:t>All states </a:t>
            </a:r>
            <a:r>
              <a:rPr lang="en-US" b="1" u="sng" dirty="0" smtClean="0"/>
              <a:t>ratified</a:t>
            </a:r>
            <a:r>
              <a:rPr lang="en-US" dirty="0" smtClean="0"/>
              <a:t> (agreed) to the 13</a:t>
            </a:r>
            <a:r>
              <a:rPr lang="en-US" baseline="30000" dirty="0" smtClean="0"/>
              <a:t>th</a:t>
            </a:r>
            <a:r>
              <a:rPr lang="en-US" dirty="0" smtClean="0"/>
              <a:t> Amendment by December 1865.</a:t>
            </a:r>
          </a:p>
        </p:txBody>
      </p:sp>
      <p:sp>
        <p:nvSpPr>
          <p:cNvPr id="2" name="Title 1"/>
          <p:cNvSpPr>
            <a:spLocks noGrp="1"/>
          </p:cNvSpPr>
          <p:nvPr>
            <p:ph type="title"/>
          </p:nvPr>
        </p:nvSpPr>
        <p:spPr/>
        <p:txBody>
          <a:bodyPr>
            <a:normAutofit fontScale="90000"/>
          </a:bodyPr>
          <a:lstStyle/>
          <a:p>
            <a:pPr algn="ctr"/>
            <a:r>
              <a:rPr lang="en-US" dirty="0" smtClean="0"/>
              <a:t>Reconstruction</a:t>
            </a:r>
            <a:br>
              <a:rPr lang="en-US" dirty="0" smtClean="0"/>
            </a:br>
            <a:r>
              <a:rPr lang="en-US" dirty="0" smtClean="0"/>
              <a:t>Presidential Reconstruction</a:t>
            </a:r>
            <a:endParaRPr lang="en-US" dirty="0"/>
          </a:p>
        </p:txBody>
      </p:sp>
      <p:sp>
        <p:nvSpPr>
          <p:cNvPr id="8" name="SMARTInkShape-109"/>
          <p:cNvSpPr/>
          <p:nvPr/>
        </p:nvSpPr>
        <p:spPr>
          <a:xfrm>
            <a:off x="294680" y="1474105"/>
            <a:ext cx="560638" cy="655927"/>
          </a:xfrm>
          <a:custGeom>
            <a:avLst/>
            <a:gdLst/>
            <a:ahLst/>
            <a:cxnLst/>
            <a:rect l="0" t="0" r="0" b="0"/>
            <a:pathLst>
              <a:path w="560638" h="655927">
                <a:moveTo>
                  <a:pt x="151804" y="151098"/>
                </a:moveTo>
                <a:lnTo>
                  <a:pt x="147064" y="151098"/>
                </a:lnTo>
                <a:lnTo>
                  <a:pt x="145667" y="152090"/>
                </a:lnTo>
                <a:lnTo>
                  <a:pt x="144737" y="153744"/>
                </a:lnTo>
                <a:lnTo>
                  <a:pt x="131899" y="196048"/>
                </a:lnTo>
                <a:lnTo>
                  <a:pt x="118793" y="232681"/>
                </a:lnTo>
                <a:lnTo>
                  <a:pt x="104144" y="276274"/>
                </a:lnTo>
                <a:lnTo>
                  <a:pt x="92266" y="312856"/>
                </a:lnTo>
                <a:lnTo>
                  <a:pt x="83011" y="354625"/>
                </a:lnTo>
                <a:lnTo>
                  <a:pt x="76149" y="391833"/>
                </a:lnTo>
                <a:lnTo>
                  <a:pt x="72368" y="427846"/>
                </a:lnTo>
                <a:lnTo>
                  <a:pt x="74267" y="463623"/>
                </a:lnTo>
                <a:lnTo>
                  <a:pt x="80556" y="507291"/>
                </a:lnTo>
                <a:lnTo>
                  <a:pt x="92690" y="545245"/>
                </a:lnTo>
                <a:lnTo>
                  <a:pt x="117858" y="585263"/>
                </a:lnTo>
                <a:lnTo>
                  <a:pt x="138852" y="609407"/>
                </a:lnTo>
                <a:lnTo>
                  <a:pt x="174499" y="634503"/>
                </a:lnTo>
                <a:lnTo>
                  <a:pt x="206338" y="646841"/>
                </a:lnTo>
                <a:lnTo>
                  <a:pt x="243936" y="652953"/>
                </a:lnTo>
                <a:lnTo>
                  <a:pt x="265181" y="655926"/>
                </a:lnTo>
                <a:lnTo>
                  <a:pt x="303074" y="652396"/>
                </a:lnTo>
                <a:lnTo>
                  <a:pt x="343963" y="646664"/>
                </a:lnTo>
                <a:lnTo>
                  <a:pt x="384120" y="634985"/>
                </a:lnTo>
                <a:lnTo>
                  <a:pt x="426595" y="617244"/>
                </a:lnTo>
                <a:lnTo>
                  <a:pt x="445582" y="608305"/>
                </a:lnTo>
                <a:lnTo>
                  <a:pt x="482025" y="580959"/>
                </a:lnTo>
                <a:lnTo>
                  <a:pt x="506293" y="559584"/>
                </a:lnTo>
                <a:lnTo>
                  <a:pt x="537410" y="516915"/>
                </a:lnTo>
                <a:lnTo>
                  <a:pt x="556047" y="472527"/>
                </a:lnTo>
                <a:lnTo>
                  <a:pt x="560637" y="441026"/>
                </a:lnTo>
                <a:lnTo>
                  <a:pt x="555059" y="400962"/>
                </a:lnTo>
                <a:lnTo>
                  <a:pt x="547226" y="367456"/>
                </a:lnTo>
                <a:lnTo>
                  <a:pt x="537629" y="332392"/>
                </a:lnTo>
                <a:lnTo>
                  <a:pt x="521666" y="296868"/>
                </a:lnTo>
                <a:lnTo>
                  <a:pt x="498526" y="261207"/>
                </a:lnTo>
                <a:lnTo>
                  <a:pt x="471826" y="225505"/>
                </a:lnTo>
                <a:lnTo>
                  <a:pt x="439220" y="189791"/>
                </a:lnTo>
                <a:lnTo>
                  <a:pt x="405416" y="154074"/>
                </a:lnTo>
                <a:lnTo>
                  <a:pt x="374123" y="119348"/>
                </a:lnTo>
                <a:lnTo>
                  <a:pt x="335306" y="89766"/>
                </a:lnTo>
                <a:lnTo>
                  <a:pt x="297236" y="63142"/>
                </a:lnTo>
                <a:lnTo>
                  <a:pt x="255970" y="42244"/>
                </a:lnTo>
                <a:lnTo>
                  <a:pt x="217174" y="23485"/>
                </a:lnTo>
                <a:lnTo>
                  <a:pt x="175693" y="7343"/>
                </a:lnTo>
                <a:lnTo>
                  <a:pt x="137826" y="1679"/>
                </a:lnTo>
                <a:lnTo>
                  <a:pt x="101471" y="0"/>
                </a:lnTo>
                <a:lnTo>
                  <a:pt x="63579" y="1487"/>
                </a:lnTo>
                <a:lnTo>
                  <a:pt x="0" y="17153"/>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At first, it seemed as if President Johnson would be a good and fair </a:t>
            </a:r>
            <a:r>
              <a:rPr lang="en-US" b="1" u="sng" dirty="0" smtClean="0"/>
              <a:t>Reconstruction</a:t>
            </a:r>
            <a:r>
              <a:rPr lang="en-US" dirty="0" smtClean="0"/>
              <a:t> president.  However there were problems.</a:t>
            </a:r>
          </a:p>
          <a:p>
            <a:pPr lvl="1"/>
            <a:r>
              <a:rPr lang="en-US" dirty="0" smtClean="0"/>
              <a:t>Johnson granted pardons to ex-Confederate</a:t>
            </a:r>
            <a:r>
              <a:rPr lang="en-US" b="1" dirty="0" smtClean="0"/>
              <a:t> </a:t>
            </a:r>
            <a:r>
              <a:rPr lang="en-US" dirty="0" smtClean="0"/>
              <a:t>officials (Democrats)</a:t>
            </a:r>
            <a:r>
              <a:rPr lang="en-US" b="1" dirty="0" smtClean="0"/>
              <a:t>.</a:t>
            </a:r>
          </a:p>
          <a:p>
            <a:pPr lvl="1"/>
            <a:r>
              <a:rPr lang="en-US" b="1" dirty="0" smtClean="0"/>
              <a:t>These ex-</a:t>
            </a:r>
            <a:r>
              <a:rPr lang="en-US" dirty="0" smtClean="0"/>
              <a:t>Confederate</a:t>
            </a:r>
            <a:r>
              <a:rPr lang="en-US" b="1" dirty="0" smtClean="0"/>
              <a:t> </a:t>
            </a:r>
            <a:r>
              <a:rPr lang="en-US" dirty="0" smtClean="0"/>
              <a:t>officials (Democrats) were able to vote in elections, and run for office.</a:t>
            </a:r>
          </a:p>
          <a:p>
            <a:pPr lvl="1"/>
            <a:r>
              <a:rPr lang="en-US" dirty="0" smtClean="0"/>
              <a:t>The Southern states then elected the ex-Confederates (Democrats) to office.</a:t>
            </a:r>
          </a:p>
          <a:p>
            <a:pPr lvl="1"/>
            <a:r>
              <a:rPr lang="en-US" dirty="0" smtClean="0"/>
              <a:t>The ex-Confederates (Democrats) created laws that discriminated against African Americans in the South.</a:t>
            </a:r>
          </a:p>
          <a:p>
            <a:endParaRPr lang="en-US" dirty="0" smtClean="0"/>
          </a:p>
          <a:p>
            <a:r>
              <a:rPr lang="en-US" dirty="0" smtClean="0"/>
              <a:t>These laws were known as The </a:t>
            </a:r>
            <a:r>
              <a:rPr lang="en-US" b="1" u="sng" dirty="0" smtClean="0"/>
              <a:t>Black Codes</a:t>
            </a:r>
            <a:r>
              <a:rPr lang="en-US" dirty="0" smtClean="0"/>
              <a:t>.</a:t>
            </a:r>
          </a:p>
          <a:p>
            <a:pPr lvl="1"/>
            <a:r>
              <a:rPr lang="en-US" b="1" u="sng" dirty="0" smtClean="0"/>
              <a:t>The Black Codes</a:t>
            </a:r>
            <a:r>
              <a:rPr lang="en-US" dirty="0" smtClean="0"/>
              <a:t>: Laws that limited the civil rights of African Americans.  Under these laws, African Americans were not able to hold good jobs, go to school, vote, or serve on </a:t>
            </a:r>
            <a:r>
              <a:rPr lang="en-US" b="1" u="sng" dirty="0" smtClean="0"/>
              <a:t>juries</a:t>
            </a:r>
            <a:r>
              <a:rPr lang="en-US" dirty="0" smtClean="0"/>
              <a:t>. </a:t>
            </a:r>
          </a:p>
          <a:p>
            <a:endParaRPr lang="en-US" dirty="0" smtClean="0"/>
          </a:p>
        </p:txBody>
      </p:sp>
      <p:sp>
        <p:nvSpPr>
          <p:cNvPr id="3" name="Title 2"/>
          <p:cNvSpPr>
            <a:spLocks noGrp="1"/>
          </p:cNvSpPr>
          <p:nvPr>
            <p:ph type="title"/>
          </p:nvPr>
        </p:nvSpPr>
        <p:spPr/>
        <p:txBody>
          <a:bodyPr>
            <a:normAutofit/>
          </a:bodyPr>
          <a:lstStyle/>
          <a:p>
            <a:pPr algn="ctr"/>
            <a:r>
              <a:rPr lang="en-US" dirty="0" smtClean="0"/>
              <a:t>Presidential Reconstruction</a:t>
            </a:r>
            <a:endParaRPr lang="en-US" dirty="0"/>
          </a:p>
        </p:txBody>
      </p:sp>
      <p:grpSp>
        <p:nvGrpSpPr>
          <p:cNvPr id="67" name="SMARTInkShape-Group48"/>
          <p:cNvGrpSpPr/>
          <p:nvPr/>
        </p:nvGrpSpPr>
        <p:grpSpPr>
          <a:xfrm>
            <a:off x="482300" y="1634937"/>
            <a:ext cx="668234" cy="1767273"/>
            <a:chOff x="482300" y="1634937"/>
            <a:chExt cx="668234" cy="1767273"/>
          </a:xfrm>
        </p:grpSpPr>
        <p:sp>
          <p:nvSpPr>
            <p:cNvPr id="31" name="SMARTInkShape-110"/>
            <p:cNvSpPr/>
            <p:nvPr/>
          </p:nvSpPr>
          <p:spPr>
            <a:xfrm>
              <a:off x="848332" y="2232422"/>
              <a:ext cx="212637" cy="214258"/>
            </a:xfrm>
            <a:custGeom>
              <a:avLst/>
              <a:gdLst/>
              <a:ahLst/>
              <a:cxnLst/>
              <a:rect l="0" t="0" r="0" b="0"/>
              <a:pathLst>
                <a:path w="212637" h="214258">
                  <a:moveTo>
                    <a:pt x="89285" y="17859"/>
                  </a:moveTo>
                  <a:lnTo>
                    <a:pt x="76856" y="17859"/>
                  </a:lnTo>
                  <a:lnTo>
                    <a:pt x="71193" y="20505"/>
                  </a:lnTo>
                  <a:lnTo>
                    <a:pt x="32729" y="56568"/>
                  </a:lnTo>
                  <a:lnTo>
                    <a:pt x="29423" y="65160"/>
                  </a:lnTo>
                  <a:lnTo>
                    <a:pt x="28541" y="70229"/>
                  </a:lnTo>
                  <a:lnTo>
                    <a:pt x="25969" y="74600"/>
                  </a:lnTo>
                  <a:lnTo>
                    <a:pt x="14852" y="86486"/>
                  </a:lnTo>
                  <a:lnTo>
                    <a:pt x="2197" y="125199"/>
                  </a:lnTo>
                  <a:lnTo>
                    <a:pt x="75" y="166511"/>
                  </a:lnTo>
                  <a:lnTo>
                    <a:pt x="0" y="189105"/>
                  </a:lnTo>
                  <a:lnTo>
                    <a:pt x="2639" y="195833"/>
                  </a:lnTo>
                  <a:lnTo>
                    <a:pt x="4732" y="199016"/>
                  </a:lnTo>
                  <a:lnTo>
                    <a:pt x="7120" y="201138"/>
                  </a:lnTo>
                  <a:lnTo>
                    <a:pt x="24896" y="211147"/>
                  </a:lnTo>
                  <a:lnTo>
                    <a:pt x="69402" y="214257"/>
                  </a:lnTo>
                  <a:lnTo>
                    <a:pt x="92179" y="213313"/>
                  </a:lnTo>
                  <a:lnTo>
                    <a:pt x="115895" y="203288"/>
                  </a:lnTo>
                  <a:lnTo>
                    <a:pt x="154399" y="175581"/>
                  </a:lnTo>
                  <a:lnTo>
                    <a:pt x="172249" y="153662"/>
                  </a:lnTo>
                  <a:lnTo>
                    <a:pt x="181721" y="145685"/>
                  </a:lnTo>
                  <a:lnTo>
                    <a:pt x="191639" y="131029"/>
                  </a:lnTo>
                  <a:lnTo>
                    <a:pt x="205874" y="100266"/>
                  </a:lnTo>
                  <a:lnTo>
                    <a:pt x="210555" y="93180"/>
                  </a:lnTo>
                  <a:lnTo>
                    <a:pt x="212636" y="86723"/>
                  </a:lnTo>
                  <a:lnTo>
                    <a:pt x="210915" y="77900"/>
                  </a:lnTo>
                  <a:lnTo>
                    <a:pt x="204368" y="64422"/>
                  </a:lnTo>
                  <a:lnTo>
                    <a:pt x="199964" y="57406"/>
                  </a:lnTo>
                  <a:lnTo>
                    <a:pt x="196493" y="47877"/>
                  </a:lnTo>
                  <a:lnTo>
                    <a:pt x="184150" y="32775"/>
                  </a:lnTo>
                  <a:lnTo>
                    <a:pt x="153590" y="11908"/>
                  </a:lnTo>
                  <a:lnTo>
                    <a:pt x="125004"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111"/>
            <p:cNvSpPr/>
            <p:nvPr/>
          </p:nvSpPr>
          <p:spPr>
            <a:xfrm>
              <a:off x="812645" y="2580680"/>
              <a:ext cx="231715" cy="267845"/>
            </a:xfrm>
            <a:custGeom>
              <a:avLst/>
              <a:gdLst/>
              <a:ahLst/>
              <a:cxnLst/>
              <a:rect l="0" t="0" r="0" b="0"/>
              <a:pathLst>
                <a:path w="231715" h="267845">
                  <a:moveTo>
                    <a:pt x="116043" y="0"/>
                  </a:moveTo>
                  <a:lnTo>
                    <a:pt x="103614" y="0"/>
                  </a:lnTo>
                  <a:lnTo>
                    <a:pt x="101803" y="992"/>
                  </a:lnTo>
                  <a:lnTo>
                    <a:pt x="100597" y="2645"/>
                  </a:lnTo>
                  <a:lnTo>
                    <a:pt x="99792" y="4740"/>
                  </a:lnTo>
                  <a:lnTo>
                    <a:pt x="98264" y="6137"/>
                  </a:lnTo>
                  <a:lnTo>
                    <a:pt x="88681" y="11023"/>
                  </a:lnTo>
                  <a:lnTo>
                    <a:pt x="59478" y="38731"/>
                  </a:lnTo>
                  <a:lnTo>
                    <a:pt x="32698" y="78787"/>
                  </a:lnTo>
                  <a:lnTo>
                    <a:pt x="20462" y="111762"/>
                  </a:lnTo>
                  <a:lnTo>
                    <a:pt x="8335" y="150347"/>
                  </a:lnTo>
                  <a:lnTo>
                    <a:pt x="2439" y="169232"/>
                  </a:lnTo>
                  <a:lnTo>
                    <a:pt x="102" y="211310"/>
                  </a:lnTo>
                  <a:lnTo>
                    <a:pt x="0" y="224447"/>
                  </a:lnTo>
                  <a:lnTo>
                    <a:pt x="2622" y="231384"/>
                  </a:lnTo>
                  <a:lnTo>
                    <a:pt x="6102" y="237775"/>
                  </a:lnTo>
                  <a:lnTo>
                    <a:pt x="9053" y="246951"/>
                  </a:lnTo>
                  <a:lnTo>
                    <a:pt x="21207" y="261924"/>
                  </a:lnTo>
                  <a:lnTo>
                    <a:pt x="26930" y="265239"/>
                  </a:lnTo>
                  <a:lnTo>
                    <a:pt x="38688" y="267367"/>
                  </a:lnTo>
                  <a:lnTo>
                    <a:pt x="61255" y="267844"/>
                  </a:lnTo>
                  <a:lnTo>
                    <a:pt x="69534" y="265224"/>
                  </a:lnTo>
                  <a:lnTo>
                    <a:pt x="76520" y="261745"/>
                  </a:lnTo>
                  <a:lnTo>
                    <a:pt x="96862" y="254587"/>
                  </a:lnTo>
                  <a:lnTo>
                    <a:pt x="139945" y="225202"/>
                  </a:lnTo>
                  <a:lnTo>
                    <a:pt x="165737" y="199263"/>
                  </a:lnTo>
                  <a:lnTo>
                    <a:pt x="201512" y="154883"/>
                  </a:lnTo>
                  <a:lnTo>
                    <a:pt x="217134" y="127613"/>
                  </a:lnTo>
                  <a:lnTo>
                    <a:pt x="230030" y="87420"/>
                  </a:lnTo>
                  <a:lnTo>
                    <a:pt x="231714" y="69854"/>
                  </a:lnTo>
                  <a:lnTo>
                    <a:pt x="227265" y="55203"/>
                  </a:lnTo>
                  <a:lnTo>
                    <a:pt x="216873" y="39604"/>
                  </a:lnTo>
                  <a:lnTo>
                    <a:pt x="207213" y="30035"/>
                  </a:lnTo>
                  <a:lnTo>
                    <a:pt x="197573" y="23932"/>
                  </a:lnTo>
                  <a:lnTo>
                    <a:pt x="180990" y="19658"/>
                  </a:lnTo>
                  <a:lnTo>
                    <a:pt x="139824" y="17964"/>
                  </a:lnTo>
                  <a:lnTo>
                    <a:pt x="104134" y="18861"/>
                  </a:lnTo>
                  <a:lnTo>
                    <a:pt x="65110" y="28883"/>
                  </a:lnTo>
                  <a:lnTo>
                    <a:pt x="57687" y="32681"/>
                  </a:lnTo>
                  <a:lnTo>
                    <a:pt x="44837" y="35118"/>
                  </a:lnTo>
                  <a:lnTo>
                    <a:pt x="41783" y="35318"/>
                  </a:lnTo>
                  <a:lnTo>
                    <a:pt x="35744" y="38187"/>
                  </a:lnTo>
                  <a:lnTo>
                    <a:pt x="26746" y="44648"/>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112"/>
            <p:cNvSpPr/>
            <p:nvPr/>
          </p:nvSpPr>
          <p:spPr>
            <a:xfrm>
              <a:off x="759023" y="3090195"/>
              <a:ext cx="391511" cy="312015"/>
            </a:xfrm>
            <a:custGeom>
              <a:avLst/>
              <a:gdLst/>
              <a:ahLst/>
              <a:cxnLst/>
              <a:rect l="0" t="0" r="0" b="0"/>
              <a:pathLst>
                <a:path w="391511" h="312015">
                  <a:moveTo>
                    <a:pt x="151805" y="35196"/>
                  </a:moveTo>
                  <a:lnTo>
                    <a:pt x="144117" y="35196"/>
                  </a:lnTo>
                  <a:lnTo>
                    <a:pt x="122726" y="43317"/>
                  </a:lnTo>
                  <a:lnTo>
                    <a:pt x="82130" y="78310"/>
                  </a:lnTo>
                  <a:lnTo>
                    <a:pt x="53763" y="121903"/>
                  </a:lnTo>
                  <a:lnTo>
                    <a:pt x="41709" y="140628"/>
                  </a:lnTo>
                  <a:lnTo>
                    <a:pt x="28941" y="181120"/>
                  </a:lnTo>
                  <a:lnTo>
                    <a:pt x="20343" y="204874"/>
                  </a:lnTo>
                  <a:lnTo>
                    <a:pt x="15950" y="222723"/>
                  </a:lnTo>
                  <a:lnTo>
                    <a:pt x="10317" y="241792"/>
                  </a:lnTo>
                  <a:lnTo>
                    <a:pt x="12192" y="251370"/>
                  </a:lnTo>
                  <a:lnTo>
                    <a:pt x="20008" y="275677"/>
                  </a:lnTo>
                  <a:lnTo>
                    <a:pt x="33026" y="296243"/>
                  </a:lnTo>
                  <a:lnTo>
                    <a:pt x="50627" y="308622"/>
                  </a:lnTo>
                  <a:lnTo>
                    <a:pt x="56566" y="310508"/>
                  </a:lnTo>
                  <a:lnTo>
                    <a:pt x="99595" y="311977"/>
                  </a:lnTo>
                  <a:lnTo>
                    <a:pt x="143045" y="312014"/>
                  </a:lnTo>
                  <a:lnTo>
                    <a:pt x="181255" y="309370"/>
                  </a:lnTo>
                  <a:lnTo>
                    <a:pt x="222692" y="300992"/>
                  </a:lnTo>
                  <a:lnTo>
                    <a:pt x="240939" y="296182"/>
                  </a:lnTo>
                  <a:lnTo>
                    <a:pt x="258913" y="292111"/>
                  </a:lnTo>
                  <a:lnTo>
                    <a:pt x="274161" y="284621"/>
                  </a:lnTo>
                  <a:lnTo>
                    <a:pt x="314769" y="260399"/>
                  </a:lnTo>
                  <a:lnTo>
                    <a:pt x="332309" y="242436"/>
                  </a:lnTo>
                  <a:lnTo>
                    <a:pt x="342162" y="234459"/>
                  </a:lnTo>
                  <a:lnTo>
                    <a:pt x="371990" y="192044"/>
                  </a:lnTo>
                  <a:lnTo>
                    <a:pt x="381315" y="171607"/>
                  </a:lnTo>
                  <a:lnTo>
                    <a:pt x="391510" y="140761"/>
                  </a:lnTo>
                  <a:lnTo>
                    <a:pt x="389640" y="131392"/>
                  </a:lnTo>
                  <a:lnTo>
                    <a:pt x="374411" y="88170"/>
                  </a:lnTo>
                  <a:lnTo>
                    <a:pt x="367819" y="77591"/>
                  </a:lnTo>
                  <a:lnTo>
                    <a:pt x="324280" y="42534"/>
                  </a:lnTo>
                  <a:lnTo>
                    <a:pt x="281772" y="20394"/>
                  </a:lnTo>
                  <a:lnTo>
                    <a:pt x="237960" y="3453"/>
                  </a:lnTo>
                  <a:lnTo>
                    <a:pt x="200780" y="0"/>
                  </a:lnTo>
                  <a:lnTo>
                    <a:pt x="160129" y="6614"/>
                  </a:lnTo>
                  <a:lnTo>
                    <a:pt x="142606" y="9594"/>
                  </a:lnTo>
                  <a:lnTo>
                    <a:pt x="104458" y="25031"/>
                  </a:lnTo>
                  <a:lnTo>
                    <a:pt x="63739" y="42669"/>
                  </a:lnTo>
                  <a:lnTo>
                    <a:pt x="26603" y="64199"/>
                  </a:lnTo>
                  <a:lnTo>
                    <a:pt x="0" y="79844"/>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113"/>
            <p:cNvSpPr/>
            <p:nvPr/>
          </p:nvSpPr>
          <p:spPr>
            <a:xfrm>
              <a:off x="482300" y="1634937"/>
              <a:ext cx="258707" cy="229969"/>
            </a:xfrm>
            <a:custGeom>
              <a:avLst/>
              <a:gdLst/>
              <a:ahLst/>
              <a:cxnLst/>
              <a:rect l="0" t="0" r="0" b="0"/>
              <a:pathLst>
                <a:path w="258707" h="229969">
                  <a:moveTo>
                    <a:pt x="62411" y="17055"/>
                  </a:moveTo>
                  <a:lnTo>
                    <a:pt x="57670" y="21796"/>
                  </a:lnTo>
                  <a:lnTo>
                    <a:pt x="52697" y="24123"/>
                  </a:lnTo>
                  <a:lnTo>
                    <a:pt x="49982" y="24743"/>
                  </a:lnTo>
                  <a:lnTo>
                    <a:pt x="48172" y="26150"/>
                  </a:lnTo>
                  <a:lnTo>
                    <a:pt x="23603" y="69089"/>
                  </a:lnTo>
                  <a:lnTo>
                    <a:pt x="10975" y="109413"/>
                  </a:lnTo>
                  <a:lnTo>
                    <a:pt x="2384" y="133158"/>
                  </a:lnTo>
                  <a:lnTo>
                    <a:pt x="0" y="174630"/>
                  </a:lnTo>
                  <a:lnTo>
                    <a:pt x="924" y="189531"/>
                  </a:lnTo>
                  <a:lnTo>
                    <a:pt x="7041" y="200671"/>
                  </a:lnTo>
                  <a:lnTo>
                    <a:pt x="20895" y="216362"/>
                  </a:lnTo>
                  <a:lnTo>
                    <a:pt x="26762" y="219738"/>
                  </a:lnTo>
                  <a:lnTo>
                    <a:pt x="59961" y="229968"/>
                  </a:lnTo>
                  <a:lnTo>
                    <a:pt x="100012" y="222935"/>
                  </a:lnTo>
                  <a:lnTo>
                    <a:pt x="110873" y="221667"/>
                  </a:lnTo>
                  <a:lnTo>
                    <a:pt x="145828" y="212371"/>
                  </a:lnTo>
                  <a:lnTo>
                    <a:pt x="187431" y="187088"/>
                  </a:lnTo>
                  <a:lnTo>
                    <a:pt x="198343" y="179938"/>
                  </a:lnTo>
                  <a:lnTo>
                    <a:pt x="216078" y="161824"/>
                  </a:lnTo>
                  <a:lnTo>
                    <a:pt x="225957" y="153827"/>
                  </a:lnTo>
                  <a:lnTo>
                    <a:pt x="252788" y="109207"/>
                  </a:lnTo>
                  <a:lnTo>
                    <a:pt x="257064" y="91433"/>
                  </a:lnTo>
                  <a:lnTo>
                    <a:pt x="258706" y="55747"/>
                  </a:lnTo>
                  <a:lnTo>
                    <a:pt x="254077" y="37890"/>
                  </a:lnTo>
                  <a:lnTo>
                    <a:pt x="246484" y="28630"/>
                  </a:lnTo>
                  <a:lnTo>
                    <a:pt x="225440" y="14601"/>
                  </a:lnTo>
                  <a:lnTo>
                    <a:pt x="194053" y="3268"/>
                  </a:lnTo>
                  <a:lnTo>
                    <a:pt x="150665" y="0"/>
                  </a:lnTo>
                  <a:lnTo>
                    <a:pt x="113034" y="2080"/>
                  </a:lnTo>
                  <a:lnTo>
                    <a:pt x="82926" y="6431"/>
                  </a:lnTo>
                  <a:lnTo>
                    <a:pt x="8833" y="17055"/>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8" name="SMARTInkShape-114"/>
          <p:cNvSpPr/>
          <p:nvPr/>
        </p:nvSpPr>
        <p:spPr>
          <a:xfrm>
            <a:off x="777067" y="3563359"/>
            <a:ext cx="303048" cy="392490"/>
          </a:xfrm>
          <a:custGeom>
            <a:avLst/>
            <a:gdLst/>
            <a:ahLst/>
            <a:cxnLst/>
            <a:rect l="0" t="0" r="0" b="0"/>
            <a:pathLst>
              <a:path w="303048" h="392490">
                <a:moveTo>
                  <a:pt x="205199" y="115672"/>
                </a:moveTo>
                <a:lnTo>
                  <a:pt x="191637" y="102111"/>
                </a:lnTo>
                <a:lnTo>
                  <a:pt x="186604" y="99723"/>
                </a:lnTo>
                <a:lnTo>
                  <a:pt x="165249" y="97846"/>
                </a:lnTo>
                <a:lnTo>
                  <a:pt x="139682" y="97814"/>
                </a:lnTo>
                <a:lnTo>
                  <a:pt x="133747" y="100459"/>
                </a:lnTo>
                <a:lnTo>
                  <a:pt x="127802" y="103950"/>
                </a:lnTo>
                <a:lnTo>
                  <a:pt x="115900" y="106191"/>
                </a:lnTo>
                <a:lnTo>
                  <a:pt x="112924" y="106375"/>
                </a:lnTo>
                <a:lnTo>
                  <a:pt x="106972" y="109225"/>
                </a:lnTo>
                <a:lnTo>
                  <a:pt x="62875" y="142481"/>
                </a:lnTo>
                <a:lnTo>
                  <a:pt x="50912" y="151396"/>
                </a:lnTo>
                <a:lnTo>
                  <a:pt x="41377" y="158339"/>
                </a:lnTo>
                <a:lnTo>
                  <a:pt x="14810" y="194459"/>
                </a:lnTo>
                <a:lnTo>
                  <a:pt x="2964" y="234817"/>
                </a:lnTo>
                <a:lnTo>
                  <a:pt x="0" y="276412"/>
                </a:lnTo>
                <a:lnTo>
                  <a:pt x="832" y="300036"/>
                </a:lnTo>
                <a:lnTo>
                  <a:pt x="15049" y="332214"/>
                </a:lnTo>
                <a:lnTo>
                  <a:pt x="38525" y="367293"/>
                </a:lnTo>
                <a:lnTo>
                  <a:pt x="47116" y="371371"/>
                </a:lnTo>
                <a:lnTo>
                  <a:pt x="56557" y="374176"/>
                </a:lnTo>
                <a:lnTo>
                  <a:pt x="70702" y="384061"/>
                </a:lnTo>
                <a:lnTo>
                  <a:pt x="73862" y="386871"/>
                </a:lnTo>
                <a:lnTo>
                  <a:pt x="82666" y="389994"/>
                </a:lnTo>
                <a:lnTo>
                  <a:pt x="123507" y="392449"/>
                </a:lnTo>
                <a:lnTo>
                  <a:pt x="145290" y="392489"/>
                </a:lnTo>
                <a:lnTo>
                  <a:pt x="151453" y="389845"/>
                </a:lnTo>
                <a:lnTo>
                  <a:pt x="157499" y="386355"/>
                </a:lnTo>
                <a:lnTo>
                  <a:pt x="166481" y="383398"/>
                </a:lnTo>
                <a:lnTo>
                  <a:pt x="187338" y="368165"/>
                </a:lnTo>
                <a:lnTo>
                  <a:pt x="190315" y="367345"/>
                </a:lnTo>
                <a:lnTo>
                  <a:pt x="196269" y="361141"/>
                </a:lnTo>
                <a:lnTo>
                  <a:pt x="229011" y="316953"/>
                </a:lnTo>
                <a:lnTo>
                  <a:pt x="256915" y="276341"/>
                </a:lnTo>
                <a:lnTo>
                  <a:pt x="264509" y="261173"/>
                </a:lnTo>
                <a:lnTo>
                  <a:pt x="281821" y="219606"/>
                </a:lnTo>
                <a:lnTo>
                  <a:pt x="285448" y="202912"/>
                </a:lnTo>
                <a:lnTo>
                  <a:pt x="291374" y="190248"/>
                </a:lnTo>
                <a:lnTo>
                  <a:pt x="296959" y="151226"/>
                </a:lnTo>
                <a:lnTo>
                  <a:pt x="302148" y="132286"/>
                </a:lnTo>
                <a:lnTo>
                  <a:pt x="303047" y="117398"/>
                </a:lnTo>
                <a:lnTo>
                  <a:pt x="300611" y="108832"/>
                </a:lnTo>
                <a:lnTo>
                  <a:pt x="297214" y="101718"/>
                </a:lnTo>
                <a:lnTo>
                  <a:pt x="294309" y="92135"/>
                </a:lnTo>
                <a:lnTo>
                  <a:pt x="288597" y="82019"/>
                </a:lnTo>
                <a:lnTo>
                  <a:pt x="286913" y="72273"/>
                </a:lnTo>
                <a:lnTo>
                  <a:pt x="284480" y="67888"/>
                </a:lnTo>
                <a:lnTo>
                  <a:pt x="251997" y="38355"/>
                </a:lnTo>
                <a:lnTo>
                  <a:pt x="215715" y="14472"/>
                </a:lnTo>
                <a:lnTo>
                  <a:pt x="173576" y="4298"/>
                </a:lnTo>
                <a:lnTo>
                  <a:pt x="129148" y="0"/>
                </a:lnTo>
                <a:lnTo>
                  <a:pt x="103268" y="660"/>
                </a:lnTo>
                <a:lnTo>
                  <a:pt x="61836" y="12026"/>
                </a:lnTo>
                <a:lnTo>
                  <a:pt x="44464" y="1744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1" name="SMARTInkShape-Group50"/>
          <p:cNvGrpSpPr/>
          <p:nvPr/>
        </p:nvGrpSpPr>
        <p:grpSpPr>
          <a:xfrm>
            <a:off x="419875" y="4607719"/>
            <a:ext cx="678289" cy="710167"/>
            <a:chOff x="419875" y="4607719"/>
            <a:chExt cx="678289" cy="710167"/>
          </a:xfrm>
        </p:grpSpPr>
        <p:sp>
          <p:nvSpPr>
            <p:cNvPr id="69" name="SMARTInkShape-115"/>
            <p:cNvSpPr/>
            <p:nvPr/>
          </p:nvSpPr>
          <p:spPr>
            <a:xfrm>
              <a:off x="419875" y="4607719"/>
              <a:ext cx="303385" cy="373124"/>
            </a:xfrm>
            <a:custGeom>
              <a:avLst/>
              <a:gdLst/>
              <a:ahLst/>
              <a:cxnLst/>
              <a:rect l="0" t="0" r="0" b="0"/>
              <a:pathLst>
                <a:path w="303385" h="373124">
                  <a:moveTo>
                    <a:pt x="178414" y="8929"/>
                  </a:moveTo>
                  <a:lnTo>
                    <a:pt x="178414" y="4189"/>
                  </a:lnTo>
                  <a:lnTo>
                    <a:pt x="177422" y="2793"/>
                  </a:lnTo>
                  <a:lnTo>
                    <a:pt x="175768" y="1862"/>
                  </a:lnTo>
                  <a:lnTo>
                    <a:pt x="162164" y="108"/>
                  </a:lnTo>
                  <a:lnTo>
                    <a:pt x="130670" y="0"/>
                  </a:lnTo>
                  <a:lnTo>
                    <a:pt x="124783" y="2646"/>
                  </a:lnTo>
                  <a:lnTo>
                    <a:pt x="82416" y="32773"/>
                  </a:lnTo>
                  <a:lnTo>
                    <a:pt x="50799" y="56556"/>
                  </a:lnTo>
                  <a:lnTo>
                    <a:pt x="23643" y="99594"/>
                  </a:lnTo>
                  <a:lnTo>
                    <a:pt x="20330" y="109087"/>
                  </a:lnTo>
                  <a:lnTo>
                    <a:pt x="6725" y="153717"/>
                  </a:lnTo>
                  <a:lnTo>
                    <a:pt x="2889" y="164561"/>
                  </a:lnTo>
                  <a:lnTo>
                    <a:pt x="0" y="205433"/>
                  </a:lnTo>
                  <a:lnTo>
                    <a:pt x="892" y="217311"/>
                  </a:lnTo>
                  <a:lnTo>
                    <a:pt x="10849" y="258962"/>
                  </a:lnTo>
                  <a:lnTo>
                    <a:pt x="23909" y="287735"/>
                  </a:lnTo>
                  <a:lnTo>
                    <a:pt x="61781" y="329777"/>
                  </a:lnTo>
                  <a:lnTo>
                    <a:pt x="73742" y="339143"/>
                  </a:lnTo>
                  <a:lnTo>
                    <a:pt x="117988" y="362141"/>
                  </a:lnTo>
                  <a:lnTo>
                    <a:pt x="159250" y="372952"/>
                  </a:lnTo>
                  <a:lnTo>
                    <a:pt x="171881" y="373123"/>
                  </a:lnTo>
                  <a:lnTo>
                    <a:pt x="214099" y="366614"/>
                  </a:lnTo>
                  <a:lnTo>
                    <a:pt x="226024" y="365346"/>
                  </a:lnTo>
                  <a:lnTo>
                    <a:pt x="242902" y="359053"/>
                  </a:lnTo>
                  <a:lnTo>
                    <a:pt x="257996" y="350684"/>
                  </a:lnTo>
                  <a:lnTo>
                    <a:pt x="264386" y="348344"/>
                  </a:lnTo>
                  <a:lnTo>
                    <a:pt x="270532" y="343997"/>
                  </a:lnTo>
                  <a:lnTo>
                    <a:pt x="297472" y="309896"/>
                  </a:lnTo>
                  <a:lnTo>
                    <a:pt x="300782" y="301112"/>
                  </a:lnTo>
                  <a:lnTo>
                    <a:pt x="303384" y="260285"/>
                  </a:lnTo>
                  <a:lnTo>
                    <a:pt x="300763" y="251942"/>
                  </a:lnTo>
                  <a:lnTo>
                    <a:pt x="297284" y="243935"/>
                  </a:lnTo>
                  <a:lnTo>
                    <a:pt x="293752" y="218191"/>
                  </a:lnTo>
                  <a:lnTo>
                    <a:pt x="288436" y="207634"/>
                  </a:lnTo>
                  <a:lnTo>
                    <a:pt x="285427" y="193372"/>
                  </a:lnTo>
                  <a:lnTo>
                    <a:pt x="278670" y="179161"/>
                  </a:lnTo>
                  <a:lnTo>
                    <a:pt x="277994" y="175995"/>
                  </a:lnTo>
                  <a:lnTo>
                    <a:pt x="272301" y="166800"/>
                  </a:lnTo>
                  <a:lnTo>
                    <a:pt x="231992" y="125015"/>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116"/>
            <p:cNvSpPr/>
            <p:nvPr/>
          </p:nvSpPr>
          <p:spPr>
            <a:xfrm>
              <a:off x="839623" y="4982766"/>
              <a:ext cx="258541" cy="335120"/>
            </a:xfrm>
            <a:custGeom>
              <a:avLst/>
              <a:gdLst/>
              <a:ahLst/>
              <a:cxnLst/>
              <a:rect l="0" t="0" r="0" b="0"/>
              <a:pathLst>
                <a:path w="258541" h="335120">
                  <a:moveTo>
                    <a:pt x="178361" y="26789"/>
                  </a:moveTo>
                  <a:lnTo>
                    <a:pt x="170673" y="26789"/>
                  </a:lnTo>
                  <a:lnTo>
                    <a:pt x="170259" y="25797"/>
                  </a:lnTo>
                  <a:lnTo>
                    <a:pt x="169541" y="19100"/>
                  </a:lnTo>
                  <a:lnTo>
                    <a:pt x="166834" y="18411"/>
                  </a:lnTo>
                  <a:lnTo>
                    <a:pt x="147209" y="17860"/>
                  </a:lnTo>
                  <a:lnTo>
                    <a:pt x="142026" y="20505"/>
                  </a:lnTo>
                  <a:lnTo>
                    <a:pt x="136416" y="23996"/>
                  </a:lnTo>
                  <a:lnTo>
                    <a:pt x="127679" y="26953"/>
                  </a:lnTo>
                  <a:lnTo>
                    <a:pt x="118806" y="32680"/>
                  </a:lnTo>
                  <a:lnTo>
                    <a:pt x="109893" y="35811"/>
                  </a:lnTo>
                  <a:lnTo>
                    <a:pt x="66079" y="68485"/>
                  </a:lnTo>
                  <a:lnTo>
                    <a:pt x="47465" y="87314"/>
                  </a:lnTo>
                  <a:lnTo>
                    <a:pt x="23583" y="131123"/>
                  </a:lnTo>
                  <a:lnTo>
                    <a:pt x="3737" y="172650"/>
                  </a:lnTo>
                  <a:lnTo>
                    <a:pt x="0" y="214313"/>
                  </a:lnTo>
                  <a:lnTo>
                    <a:pt x="863" y="226218"/>
                  </a:lnTo>
                  <a:lnTo>
                    <a:pt x="10798" y="267889"/>
                  </a:lnTo>
                  <a:lnTo>
                    <a:pt x="18249" y="283104"/>
                  </a:lnTo>
                  <a:lnTo>
                    <a:pt x="24849" y="290527"/>
                  </a:lnTo>
                  <a:lnTo>
                    <a:pt x="68155" y="325571"/>
                  </a:lnTo>
                  <a:lnTo>
                    <a:pt x="86992" y="332090"/>
                  </a:lnTo>
                  <a:lnTo>
                    <a:pt x="90659" y="334503"/>
                  </a:lnTo>
                  <a:lnTo>
                    <a:pt x="95089" y="335119"/>
                  </a:lnTo>
                  <a:lnTo>
                    <a:pt x="133891" y="328116"/>
                  </a:lnTo>
                  <a:lnTo>
                    <a:pt x="175395" y="309428"/>
                  </a:lnTo>
                  <a:lnTo>
                    <a:pt x="198084" y="292016"/>
                  </a:lnTo>
                  <a:lnTo>
                    <a:pt x="211986" y="276030"/>
                  </a:lnTo>
                  <a:lnTo>
                    <a:pt x="238824" y="238386"/>
                  </a:lnTo>
                  <a:lnTo>
                    <a:pt x="246547" y="216154"/>
                  </a:lnTo>
                  <a:lnTo>
                    <a:pt x="256581" y="171688"/>
                  </a:lnTo>
                  <a:lnTo>
                    <a:pt x="258540" y="131476"/>
                  </a:lnTo>
                  <a:lnTo>
                    <a:pt x="257712" y="96102"/>
                  </a:lnTo>
                  <a:lnTo>
                    <a:pt x="246296" y="65596"/>
                  </a:lnTo>
                  <a:lnTo>
                    <a:pt x="217048" y="21768"/>
                  </a:lnTo>
                  <a:lnTo>
                    <a:pt x="208124" y="13174"/>
                  </a:lnTo>
                  <a:lnTo>
                    <a:pt x="183138" y="3165"/>
                  </a:lnTo>
                  <a:lnTo>
                    <a:pt x="142643"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ical Reconstruction"/>
          <p:cNvPicPr>
            <a:picLocks noGrp="1" noChangeAspect="1"/>
          </p:cNvPicPr>
          <p:nvPr>
            <p:ph idx="1"/>
          </p:nvPr>
        </p:nvPicPr>
        <p:blipFill>
          <a:blip r:embed="rId2"/>
          <a:srcRect l="-22000" r="-22000"/>
          <a:stretch>
            <a:fillRect/>
          </a:stretch>
        </p:blipFill>
        <p:spPr>
          <a:xfrm>
            <a:off x="457200" y="1524000"/>
            <a:ext cx="8229600" cy="4572000"/>
          </a:xfrm>
        </p:spPr>
      </p:pic>
      <p:sp>
        <p:nvSpPr>
          <p:cNvPr id="3" name="Title 2"/>
          <p:cNvSpPr>
            <a:spLocks noGrp="1"/>
          </p:cNvSpPr>
          <p:nvPr>
            <p:ph type="title"/>
          </p:nvPr>
        </p:nvSpPr>
        <p:spPr/>
        <p:txBody>
          <a:bodyPr>
            <a:normAutofit fontScale="90000"/>
          </a:bodyPr>
          <a:lstStyle/>
          <a:p>
            <a:pPr algn="ctr"/>
            <a:r>
              <a:rPr lang="en-US" dirty="0" smtClean="0"/>
              <a:t>Congressional (Radical) Reconstruction</a:t>
            </a:r>
            <a:br>
              <a:rPr lang="en-US" dirty="0" smtClean="0"/>
            </a:br>
            <a:r>
              <a:rPr lang="en-US" dirty="0" smtClean="0"/>
              <a:t>1867-1876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a:t>
            </a:r>
            <a:r>
              <a:rPr lang="en-US" b="1" u="sng" dirty="0" smtClean="0"/>
              <a:t>Radical Republicans</a:t>
            </a:r>
            <a:r>
              <a:rPr lang="en-US" dirty="0" smtClean="0"/>
              <a:t> in </a:t>
            </a:r>
            <a:r>
              <a:rPr lang="en-US" b="1" u="sng" dirty="0" smtClean="0"/>
              <a:t>Congress </a:t>
            </a:r>
            <a:r>
              <a:rPr lang="en-US" dirty="0" smtClean="0"/>
              <a:t>became angered by Johnson’s forgiveness of the ex-Confederates (Democrats) who now regained power in the South (Southern state governments).</a:t>
            </a:r>
          </a:p>
          <a:p>
            <a:endParaRPr lang="en-US" dirty="0" smtClean="0"/>
          </a:p>
          <a:p>
            <a:r>
              <a:rPr lang="en-US" b="1" u="sng" dirty="0" smtClean="0"/>
              <a:t>Congress</a:t>
            </a:r>
            <a:r>
              <a:rPr lang="en-US" dirty="0" smtClean="0"/>
              <a:t> started to pass bills that allowed them to take control over the </a:t>
            </a:r>
            <a:r>
              <a:rPr lang="en-US" b="1" u="sng" dirty="0" smtClean="0"/>
              <a:t>Reconstruction</a:t>
            </a:r>
            <a:r>
              <a:rPr lang="en-US" dirty="0" smtClean="0"/>
              <a:t> process.  By 1867, President Johnson no longer controlled </a:t>
            </a:r>
            <a:r>
              <a:rPr lang="en-US" b="1" u="sng" dirty="0" smtClean="0"/>
              <a:t>Reconstruction</a:t>
            </a:r>
            <a:r>
              <a:rPr lang="en-US" dirty="0" smtClean="0"/>
              <a:t>.</a:t>
            </a:r>
          </a:p>
          <a:p>
            <a:endParaRPr lang="en-US" dirty="0" smtClean="0"/>
          </a:p>
          <a:p>
            <a:r>
              <a:rPr lang="en-US" b="1" u="sng" dirty="0" smtClean="0"/>
              <a:t>Congressional (Radical) Reconstruction</a:t>
            </a:r>
            <a:r>
              <a:rPr lang="en-US" dirty="0" smtClean="0"/>
              <a:t> had started.  The </a:t>
            </a:r>
            <a:r>
              <a:rPr lang="en-US" b="1" u="sng" dirty="0" smtClean="0"/>
              <a:t>Radical Republicans</a:t>
            </a:r>
            <a:r>
              <a:rPr lang="en-US" dirty="0" smtClean="0"/>
              <a:t> in </a:t>
            </a:r>
            <a:r>
              <a:rPr lang="en-US" b="1" u="sng" dirty="0" smtClean="0"/>
              <a:t>Congress</a:t>
            </a:r>
            <a:r>
              <a:rPr lang="en-US" dirty="0" smtClean="0"/>
              <a:t> now controlled the </a:t>
            </a:r>
            <a:r>
              <a:rPr lang="en-US" b="1" u="sng" dirty="0" smtClean="0"/>
              <a:t>Reconstruction</a:t>
            </a:r>
            <a:r>
              <a:rPr lang="en-US" b="1" dirty="0" smtClean="0"/>
              <a:t> </a:t>
            </a:r>
            <a:r>
              <a:rPr lang="en-US" dirty="0" smtClean="0"/>
              <a:t>process</a:t>
            </a:r>
            <a:r>
              <a:rPr lang="en-US" b="1" dirty="0" smtClean="0"/>
              <a:t>.</a:t>
            </a:r>
            <a:endParaRPr lang="en-US" b="1" dirty="0"/>
          </a:p>
        </p:txBody>
      </p:sp>
      <p:sp>
        <p:nvSpPr>
          <p:cNvPr id="3" name="Title 2"/>
          <p:cNvSpPr>
            <a:spLocks noGrp="1"/>
          </p:cNvSpPr>
          <p:nvPr>
            <p:ph type="title"/>
          </p:nvPr>
        </p:nvSpPr>
        <p:spPr/>
        <p:txBody>
          <a:bodyPr>
            <a:normAutofit fontScale="90000"/>
          </a:bodyPr>
          <a:lstStyle/>
          <a:p>
            <a:pPr algn="ctr"/>
            <a:r>
              <a:rPr lang="en-US" dirty="0" smtClean="0"/>
              <a:t>Reconstruction</a:t>
            </a:r>
            <a:br>
              <a:rPr lang="en-US" dirty="0" smtClean="0"/>
            </a:br>
            <a:r>
              <a:rPr lang="en-US" dirty="0" smtClean="0"/>
              <a:t>Congressional (Radical) Reconstruction</a:t>
            </a:r>
            <a:endParaRPr lang="en-US" dirty="0"/>
          </a:p>
        </p:txBody>
      </p:sp>
      <p:sp>
        <p:nvSpPr>
          <p:cNvPr id="5" name="SMARTInkShape-117"/>
          <p:cNvSpPr/>
          <p:nvPr/>
        </p:nvSpPr>
        <p:spPr>
          <a:xfrm>
            <a:off x="464397" y="4750604"/>
            <a:ext cx="312451" cy="374955"/>
          </a:xfrm>
          <a:custGeom>
            <a:avLst/>
            <a:gdLst/>
            <a:ahLst/>
            <a:cxnLst/>
            <a:rect l="0" t="0" r="0" b="0"/>
            <a:pathLst>
              <a:path w="312451" h="374955">
                <a:moveTo>
                  <a:pt x="187470" y="53568"/>
                </a:moveTo>
                <a:lnTo>
                  <a:pt x="187470" y="31080"/>
                </a:lnTo>
                <a:lnTo>
                  <a:pt x="186478" y="29646"/>
                </a:lnTo>
                <a:lnTo>
                  <a:pt x="184824" y="28691"/>
                </a:lnTo>
                <a:lnTo>
                  <a:pt x="182730" y="28053"/>
                </a:lnTo>
                <a:lnTo>
                  <a:pt x="181333" y="26636"/>
                </a:lnTo>
                <a:lnTo>
                  <a:pt x="178908" y="19203"/>
                </a:lnTo>
                <a:lnTo>
                  <a:pt x="176058" y="18450"/>
                </a:lnTo>
                <a:lnTo>
                  <a:pt x="133886" y="17851"/>
                </a:lnTo>
                <a:lnTo>
                  <a:pt x="113056" y="17849"/>
                </a:lnTo>
                <a:lnTo>
                  <a:pt x="107103" y="20495"/>
                </a:lnTo>
                <a:lnTo>
                  <a:pt x="104126" y="22590"/>
                </a:lnTo>
                <a:lnTo>
                  <a:pt x="82176" y="28873"/>
                </a:lnTo>
                <a:lnTo>
                  <a:pt x="38648" y="68458"/>
                </a:lnTo>
                <a:lnTo>
                  <a:pt x="26737" y="83004"/>
                </a:lnTo>
                <a:lnTo>
                  <a:pt x="20452" y="96355"/>
                </a:lnTo>
                <a:lnTo>
                  <a:pt x="6851" y="135981"/>
                </a:lnTo>
                <a:lnTo>
                  <a:pt x="1992" y="149755"/>
                </a:lnTo>
                <a:lnTo>
                  <a:pt x="0" y="193977"/>
                </a:lnTo>
                <a:lnTo>
                  <a:pt x="946" y="218130"/>
                </a:lnTo>
                <a:lnTo>
                  <a:pt x="10971" y="256354"/>
                </a:lnTo>
                <a:lnTo>
                  <a:pt x="35720" y="296696"/>
                </a:lnTo>
                <a:lnTo>
                  <a:pt x="42635" y="306484"/>
                </a:lnTo>
                <a:lnTo>
                  <a:pt x="82797" y="339264"/>
                </a:lnTo>
                <a:lnTo>
                  <a:pt x="106537" y="357173"/>
                </a:lnTo>
                <a:lnTo>
                  <a:pt x="109702" y="360150"/>
                </a:lnTo>
                <a:lnTo>
                  <a:pt x="118511" y="363460"/>
                </a:lnTo>
                <a:lnTo>
                  <a:pt x="128048" y="365922"/>
                </a:lnTo>
                <a:lnTo>
                  <a:pt x="139988" y="371895"/>
                </a:lnTo>
                <a:lnTo>
                  <a:pt x="182426" y="374954"/>
                </a:lnTo>
                <a:lnTo>
                  <a:pt x="198653" y="374020"/>
                </a:lnTo>
                <a:lnTo>
                  <a:pt x="242741" y="358527"/>
                </a:lnTo>
                <a:lnTo>
                  <a:pt x="249407" y="355132"/>
                </a:lnTo>
                <a:lnTo>
                  <a:pt x="278469" y="336222"/>
                </a:lnTo>
                <a:lnTo>
                  <a:pt x="282484" y="327690"/>
                </a:lnTo>
                <a:lnTo>
                  <a:pt x="285261" y="318274"/>
                </a:lnTo>
                <a:lnTo>
                  <a:pt x="295128" y="304146"/>
                </a:lnTo>
                <a:lnTo>
                  <a:pt x="299810" y="297889"/>
                </a:lnTo>
                <a:lnTo>
                  <a:pt x="311098" y="266155"/>
                </a:lnTo>
                <a:lnTo>
                  <a:pt x="312450" y="224845"/>
                </a:lnTo>
                <a:lnTo>
                  <a:pt x="311491" y="192559"/>
                </a:lnTo>
                <a:lnTo>
                  <a:pt x="304383" y="157668"/>
                </a:lnTo>
                <a:lnTo>
                  <a:pt x="302809" y="140857"/>
                </a:lnTo>
                <a:lnTo>
                  <a:pt x="296537" y="123139"/>
                </a:lnTo>
                <a:lnTo>
                  <a:pt x="294483" y="113262"/>
                </a:lnTo>
                <a:lnTo>
                  <a:pt x="276585" y="82403"/>
                </a:lnTo>
                <a:lnTo>
                  <a:pt x="247327" y="46553"/>
                </a:lnTo>
                <a:lnTo>
                  <a:pt x="237886" y="40528"/>
                </a:lnTo>
                <a:lnTo>
                  <a:pt x="198963" y="23468"/>
                </a:lnTo>
                <a:lnTo>
                  <a:pt x="175482" y="12822"/>
                </a:lnTo>
                <a:lnTo>
                  <a:pt x="135624" y="4331"/>
                </a:lnTo>
                <a:lnTo>
                  <a:pt x="101041" y="371"/>
                </a:lnTo>
                <a:lnTo>
                  <a:pt x="63819" y="0"/>
                </a:lnTo>
                <a:lnTo>
                  <a:pt x="55454" y="2640"/>
                </a:lnTo>
                <a:lnTo>
                  <a:pt x="26736" y="17849"/>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u="sng" dirty="0" smtClean="0"/>
              <a:t>Reconstruction: </a:t>
            </a:r>
            <a:r>
              <a:rPr lang="en-US" dirty="0" smtClean="0"/>
              <a:t>The time period after the Civil War when the United States began to rebuild the South. (1865-1877)</a:t>
            </a:r>
          </a:p>
          <a:p>
            <a:endParaRPr lang="en-US" dirty="0" smtClean="0"/>
          </a:p>
          <a:p>
            <a:r>
              <a:rPr lang="en-US" dirty="0" smtClean="0"/>
              <a:t>Goals of Reconstruction:</a:t>
            </a:r>
          </a:p>
          <a:p>
            <a:pPr lvl="1"/>
            <a:r>
              <a:rPr lang="en-US" dirty="0" smtClean="0"/>
              <a:t>To bring the Southern states back into the United States.</a:t>
            </a:r>
          </a:p>
          <a:p>
            <a:pPr lvl="1"/>
            <a:r>
              <a:rPr lang="en-US" dirty="0" smtClean="0"/>
              <a:t>To rebuild the South (buildings, bridges, roads, etc.).</a:t>
            </a:r>
          </a:p>
          <a:p>
            <a:pPr lvl="1"/>
            <a:r>
              <a:rPr lang="en-US" dirty="0" smtClean="0"/>
              <a:t>To protect the </a:t>
            </a:r>
            <a:r>
              <a:rPr lang="en-US" b="1" u="sng" dirty="0" smtClean="0"/>
              <a:t>civil rights </a:t>
            </a:r>
            <a:r>
              <a:rPr lang="en-US" dirty="0" smtClean="0"/>
              <a:t>of African Americans.</a:t>
            </a:r>
          </a:p>
          <a:p>
            <a:pPr lvl="2"/>
            <a:r>
              <a:rPr lang="en-US" dirty="0" smtClean="0"/>
              <a:t>Slavery ended, but </a:t>
            </a:r>
            <a:r>
              <a:rPr lang="en-US" b="1" u="sng" dirty="0" smtClean="0"/>
              <a:t>discrimination</a:t>
            </a:r>
            <a:r>
              <a:rPr lang="en-US" dirty="0" smtClean="0"/>
              <a:t> continued.</a:t>
            </a:r>
          </a:p>
          <a:p>
            <a:pPr lvl="1"/>
            <a:endParaRPr lang="en-US" dirty="0" smtClean="0"/>
          </a:p>
          <a:p>
            <a:endParaRPr lang="en-US" dirty="0"/>
          </a:p>
        </p:txBody>
      </p:sp>
      <p:sp>
        <p:nvSpPr>
          <p:cNvPr id="2" name="Title 1"/>
          <p:cNvSpPr>
            <a:spLocks noGrp="1"/>
          </p:cNvSpPr>
          <p:nvPr>
            <p:ph type="title"/>
          </p:nvPr>
        </p:nvSpPr>
        <p:spPr/>
        <p:txBody>
          <a:bodyPr>
            <a:normAutofit/>
          </a:bodyPr>
          <a:lstStyle/>
          <a:p>
            <a:pPr algn="ctr"/>
            <a:r>
              <a:rPr lang="en-US" dirty="0" smtClean="0"/>
              <a:t>Reconstruction Begins</a:t>
            </a:r>
            <a:endParaRPr lang="en-US" dirty="0"/>
          </a:p>
        </p:txBody>
      </p:sp>
      <p:sp>
        <p:nvSpPr>
          <p:cNvPr id="44" name="SMARTInkShape-187"/>
          <p:cNvSpPr/>
          <p:nvPr/>
        </p:nvSpPr>
        <p:spPr>
          <a:xfrm>
            <a:off x="258961" y="1571823"/>
            <a:ext cx="526668" cy="479516"/>
          </a:xfrm>
          <a:custGeom>
            <a:avLst/>
            <a:gdLst/>
            <a:ahLst/>
            <a:cxnLst/>
            <a:rect l="0" t="0" r="0" b="0"/>
            <a:pathLst>
              <a:path w="526668" h="479516">
                <a:moveTo>
                  <a:pt x="205383" y="160536"/>
                </a:moveTo>
                <a:lnTo>
                  <a:pt x="200642" y="160536"/>
                </a:lnTo>
                <a:lnTo>
                  <a:pt x="195669" y="163182"/>
                </a:lnTo>
                <a:lnTo>
                  <a:pt x="184392" y="172965"/>
                </a:lnTo>
                <a:lnTo>
                  <a:pt x="166998" y="209467"/>
                </a:lnTo>
                <a:lnTo>
                  <a:pt x="150065" y="253656"/>
                </a:lnTo>
                <a:lnTo>
                  <a:pt x="140265" y="288779"/>
                </a:lnTo>
                <a:lnTo>
                  <a:pt x="135818" y="329062"/>
                </a:lnTo>
                <a:lnTo>
                  <a:pt x="129760" y="367676"/>
                </a:lnTo>
                <a:lnTo>
                  <a:pt x="131162" y="404253"/>
                </a:lnTo>
                <a:lnTo>
                  <a:pt x="142601" y="435486"/>
                </a:lnTo>
                <a:lnTo>
                  <a:pt x="163299" y="458851"/>
                </a:lnTo>
                <a:lnTo>
                  <a:pt x="193024" y="473601"/>
                </a:lnTo>
                <a:lnTo>
                  <a:pt x="226967" y="479515"/>
                </a:lnTo>
                <a:lnTo>
                  <a:pt x="266899" y="476527"/>
                </a:lnTo>
                <a:lnTo>
                  <a:pt x="310449" y="470884"/>
                </a:lnTo>
                <a:lnTo>
                  <a:pt x="323516" y="465156"/>
                </a:lnTo>
                <a:lnTo>
                  <a:pt x="366219" y="441075"/>
                </a:lnTo>
                <a:lnTo>
                  <a:pt x="392338" y="425928"/>
                </a:lnTo>
                <a:lnTo>
                  <a:pt x="434545" y="386609"/>
                </a:lnTo>
                <a:lnTo>
                  <a:pt x="462606" y="346283"/>
                </a:lnTo>
                <a:lnTo>
                  <a:pt x="488650" y="305823"/>
                </a:lnTo>
                <a:lnTo>
                  <a:pt x="505689" y="266834"/>
                </a:lnTo>
                <a:lnTo>
                  <a:pt x="516115" y="227672"/>
                </a:lnTo>
                <a:lnTo>
                  <a:pt x="524752" y="186759"/>
                </a:lnTo>
                <a:lnTo>
                  <a:pt x="526667" y="143411"/>
                </a:lnTo>
                <a:lnTo>
                  <a:pt x="524151" y="122389"/>
                </a:lnTo>
                <a:lnTo>
                  <a:pt x="516758" y="93115"/>
                </a:lnTo>
                <a:lnTo>
                  <a:pt x="488401" y="52092"/>
                </a:lnTo>
                <a:lnTo>
                  <a:pt x="448071" y="18918"/>
                </a:lnTo>
                <a:lnTo>
                  <a:pt x="436937" y="13259"/>
                </a:lnTo>
                <a:lnTo>
                  <a:pt x="399136" y="2061"/>
                </a:lnTo>
                <a:lnTo>
                  <a:pt x="355089" y="0"/>
                </a:lnTo>
                <a:lnTo>
                  <a:pt x="329776" y="2507"/>
                </a:lnTo>
                <a:lnTo>
                  <a:pt x="294557" y="7502"/>
                </a:lnTo>
                <a:lnTo>
                  <a:pt x="252800" y="16610"/>
                </a:lnTo>
                <a:lnTo>
                  <a:pt x="214859" y="36489"/>
                </a:lnTo>
                <a:lnTo>
                  <a:pt x="178702" y="59525"/>
                </a:lnTo>
                <a:lnTo>
                  <a:pt x="142896" y="84176"/>
                </a:lnTo>
                <a:lnTo>
                  <a:pt x="102970" y="120605"/>
                </a:lnTo>
                <a:lnTo>
                  <a:pt x="64602" y="161158"/>
                </a:lnTo>
                <a:lnTo>
                  <a:pt x="43849" y="196378"/>
                </a:lnTo>
                <a:lnTo>
                  <a:pt x="27076" y="240920"/>
                </a:lnTo>
                <a:lnTo>
                  <a:pt x="14939" y="276625"/>
                </a:lnTo>
                <a:lnTo>
                  <a:pt x="0" y="33020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188"/>
          <p:cNvSpPr/>
          <p:nvPr/>
        </p:nvSpPr>
        <p:spPr>
          <a:xfrm>
            <a:off x="732234" y="3750469"/>
            <a:ext cx="303556" cy="392526"/>
          </a:xfrm>
          <a:custGeom>
            <a:avLst/>
            <a:gdLst/>
            <a:ahLst/>
            <a:cxnLst/>
            <a:rect l="0" t="0" r="0" b="0"/>
            <a:pathLst>
              <a:path w="303556" h="392526">
                <a:moveTo>
                  <a:pt x="232172" y="62508"/>
                </a:moveTo>
                <a:lnTo>
                  <a:pt x="232172" y="67248"/>
                </a:lnTo>
                <a:lnTo>
                  <a:pt x="231180" y="68644"/>
                </a:lnTo>
                <a:lnTo>
                  <a:pt x="229526" y="69575"/>
                </a:lnTo>
                <a:lnTo>
                  <a:pt x="223078" y="71192"/>
                </a:lnTo>
                <a:lnTo>
                  <a:pt x="215663" y="71405"/>
                </a:lnTo>
                <a:lnTo>
                  <a:pt x="207451" y="77568"/>
                </a:lnTo>
                <a:lnTo>
                  <a:pt x="198098" y="79998"/>
                </a:lnTo>
                <a:lnTo>
                  <a:pt x="184169" y="80335"/>
                </a:lnTo>
                <a:lnTo>
                  <a:pt x="182311" y="81337"/>
                </a:lnTo>
                <a:lnTo>
                  <a:pt x="181072" y="82998"/>
                </a:lnTo>
                <a:lnTo>
                  <a:pt x="180246" y="85098"/>
                </a:lnTo>
                <a:lnTo>
                  <a:pt x="178703" y="85505"/>
                </a:lnTo>
                <a:lnTo>
                  <a:pt x="174343" y="83312"/>
                </a:lnTo>
                <a:lnTo>
                  <a:pt x="171791" y="83323"/>
                </a:lnTo>
                <a:lnTo>
                  <a:pt x="157646" y="88314"/>
                </a:lnTo>
                <a:lnTo>
                  <a:pt x="148795" y="89005"/>
                </a:lnTo>
                <a:lnTo>
                  <a:pt x="142861" y="91813"/>
                </a:lnTo>
                <a:lnTo>
                  <a:pt x="136916" y="95376"/>
                </a:lnTo>
                <a:lnTo>
                  <a:pt x="127991" y="98374"/>
                </a:lnTo>
                <a:lnTo>
                  <a:pt x="119062" y="104113"/>
                </a:lnTo>
                <a:lnTo>
                  <a:pt x="110133" y="107246"/>
                </a:lnTo>
                <a:lnTo>
                  <a:pt x="80368" y="131353"/>
                </a:lnTo>
                <a:lnTo>
                  <a:pt x="77391" y="132216"/>
                </a:lnTo>
                <a:lnTo>
                  <a:pt x="71438" y="138469"/>
                </a:lnTo>
                <a:lnTo>
                  <a:pt x="38365" y="178559"/>
                </a:lnTo>
                <a:lnTo>
                  <a:pt x="27410" y="220827"/>
                </a:lnTo>
                <a:lnTo>
                  <a:pt x="26912" y="239411"/>
                </a:lnTo>
                <a:lnTo>
                  <a:pt x="35891" y="278880"/>
                </a:lnTo>
                <a:lnTo>
                  <a:pt x="53763" y="310449"/>
                </a:lnTo>
                <a:lnTo>
                  <a:pt x="86323" y="353941"/>
                </a:lnTo>
                <a:lnTo>
                  <a:pt x="92275" y="360044"/>
                </a:lnTo>
                <a:lnTo>
                  <a:pt x="100873" y="363418"/>
                </a:lnTo>
                <a:lnTo>
                  <a:pt x="110317" y="365910"/>
                </a:lnTo>
                <a:lnTo>
                  <a:pt x="124464" y="375594"/>
                </a:lnTo>
                <a:lnTo>
                  <a:pt x="130724" y="380251"/>
                </a:lnTo>
                <a:lnTo>
                  <a:pt x="139826" y="382873"/>
                </a:lnTo>
                <a:lnTo>
                  <a:pt x="149799" y="384641"/>
                </a:lnTo>
                <a:lnTo>
                  <a:pt x="171397" y="391622"/>
                </a:lnTo>
                <a:lnTo>
                  <a:pt x="185943" y="392525"/>
                </a:lnTo>
                <a:lnTo>
                  <a:pt x="194428" y="390091"/>
                </a:lnTo>
                <a:lnTo>
                  <a:pt x="202498" y="386694"/>
                </a:lnTo>
                <a:lnTo>
                  <a:pt x="217206" y="383790"/>
                </a:lnTo>
                <a:lnTo>
                  <a:pt x="247991" y="365932"/>
                </a:lnTo>
                <a:lnTo>
                  <a:pt x="270748" y="345270"/>
                </a:lnTo>
                <a:lnTo>
                  <a:pt x="288716" y="314992"/>
                </a:lnTo>
                <a:lnTo>
                  <a:pt x="301515" y="276248"/>
                </a:lnTo>
                <a:lnTo>
                  <a:pt x="303555" y="231605"/>
                </a:lnTo>
                <a:lnTo>
                  <a:pt x="302593" y="220013"/>
                </a:lnTo>
                <a:lnTo>
                  <a:pt x="285517" y="178579"/>
                </a:lnTo>
                <a:lnTo>
                  <a:pt x="264901" y="136921"/>
                </a:lnTo>
                <a:lnTo>
                  <a:pt x="234983" y="96242"/>
                </a:lnTo>
                <a:lnTo>
                  <a:pt x="190378" y="56187"/>
                </a:lnTo>
                <a:lnTo>
                  <a:pt x="154771" y="33232"/>
                </a:lnTo>
                <a:lnTo>
                  <a:pt x="111374" y="14926"/>
                </a:lnTo>
                <a:lnTo>
                  <a:pt x="73463" y="2652"/>
                </a:lnTo>
                <a:lnTo>
                  <a:pt x="34810" y="349"/>
                </a:lnTo>
                <a:lnTo>
                  <a:pt x="0"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8" name="SMARTInkShape-Group82"/>
          <p:cNvGrpSpPr/>
          <p:nvPr/>
        </p:nvGrpSpPr>
        <p:grpSpPr>
          <a:xfrm>
            <a:off x="768477" y="4450776"/>
            <a:ext cx="302974" cy="826548"/>
            <a:chOff x="768477" y="4450776"/>
            <a:chExt cx="302974" cy="826548"/>
          </a:xfrm>
        </p:grpSpPr>
        <p:sp>
          <p:nvSpPr>
            <p:cNvPr id="46" name="SMARTInkShape-189"/>
            <p:cNvSpPr/>
            <p:nvPr/>
          </p:nvSpPr>
          <p:spPr>
            <a:xfrm>
              <a:off x="803702" y="4450776"/>
              <a:ext cx="258508" cy="380150"/>
            </a:xfrm>
            <a:custGeom>
              <a:avLst/>
              <a:gdLst/>
              <a:ahLst/>
              <a:cxnLst/>
              <a:rect l="0" t="0" r="0" b="0"/>
              <a:pathLst>
                <a:path w="258508" h="380150">
                  <a:moveTo>
                    <a:pt x="151775" y="22997"/>
                  </a:moveTo>
                  <a:lnTo>
                    <a:pt x="151775" y="6488"/>
                  </a:lnTo>
                  <a:lnTo>
                    <a:pt x="150782" y="6038"/>
                  </a:lnTo>
                  <a:lnTo>
                    <a:pt x="143213" y="5173"/>
                  </a:lnTo>
                  <a:lnTo>
                    <a:pt x="138213" y="408"/>
                  </a:lnTo>
                  <a:lnTo>
                    <a:pt x="136781" y="0"/>
                  </a:lnTo>
                  <a:lnTo>
                    <a:pt x="135826" y="721"/>
                  </a:lnTo>
                  <a:lnTo>
                    <a:pt x="135189" y="2193"/>
                  </a:lnTo>
                  <a:lnTo>
                    <a:pt x="133772" y="3175"/>
                  </a:lnTo>
                  <a:lnTo>
                    <a:pt x="127038" y="4556"/>
                  </a:lnTo>
                  <a:lnTo>
                    <a:pt x="117698" y="5062"/>
                  </a:lnTo>
                  <a:lnTo>
                    <a:pt x="98028" y="20581"/>
                  </a:lnTo>
                  <a:lnTo>
                    <a:pt x="81516" y="27261"/>
                  </a:lnTo>
                  <a:lnTo>
                    <a:pt x="69662" y="35285"/>
                  </a:lnTo>
                  <a:lnTo>
                    <a:pt x="41674" y="75005"/>
                  </a:lnTo>
                  <a:lnTo>
                    <a:pt x="20808" y="115353"/>
                  </a:lnTo>
                  <a:lnTo>
                    <a:pt x="3939" y="151989"/>
                  </a:lnTo>
                  <a:lnTo>
                    <a:pt x="318" y="194811"/>
                  </a:lnTo>
                  <a:lnTo>
                    <a:pt x="0" y="232277"/>
                  </a:lnTo>
                  <a:lnTo>
                    <a:pt x="971" y="255331"/>
                  </a:lnTo>
                  <a:lnTo>
                    <a:pt x="13273" y="297973"/>
                  </a:lnTo>
                  <a:lnTo>
                    <a:pt x="40674" y="340579"/>
                  </a:lnTo>
                  <a:lnTo>
                    <a:pt x="46485" y="353216"/>
                  </a:lnTo>
                  <a:lnTo>
                    <a:pt x="56893" y="365266"/>
                  </a:lnTo>
                  <a:lnTo>
                    <a:pt x="62642" y="368593"/>
                  </a:lnTo>
                  <a:lnTo>
                    <a:pt x="68504" y="371065"/>
                  </a:lnTo>
                  <a:lnTo>
                    <a:pt x="77382" y="377042"/>
                  </a:lnTo>
                  <a:lnTo>
                    <a:pt x="86297" y="379254"/>
                  </a:lnTo>
                  <a:lnTo>
                    <a:pt x="110103" y="380149"/>
                  </a:lnTo>
                  <a:lnTo>
                    <a:pt x="116056" y="377523"/>
                  </a:lnTo>
                  <a:lnTo>
                    <a:pt x="119032" y="375433"/>
                  </a:lnTo>
                  <a:lnTo>
                    <a:pt x="140983" y="369159"/>
                  </a:lnTo>
                  <a:lnTo>
                    <a:pt x="144580" y="366881"/>
                  </a:lnTo>
                  <a:lnTo>
                    <a:pt x="186927" y="324109"/>
                  </a:lnTo>
                  <a:lnTo>
                    <a:pt x="220378" y="284029"/>
                  </a:lnTo>
                  <a:lnTo>
                    <a:pt x="245130" y="244829"/>
                  </a:lnTo>
                  <a:lnTo>
                    <a:pt x="257499" y="204222"/>
                  </a:lnTo>
                  <a:lnTo>
                    <a:pt x="258507" y="186606"/>
                  </a:lnTo>
                  <a:lnTo>
                    <a:pt x="256096" y="177402"/>
                  </a:lnTo>
                  <a:lnTo>
                    <a:pt x="252710" y="169013"/>
                  </a:lnTo>
                  <a:lnTo>
                    <a:pt x="245617" y="141689"/>
                  </a:lnTo>
                  <a:lnTo>
                    <a:pt x="234840" y="125303"/>
                  </a:lnTo>
                  <a:lnTo>
                    <a:pt x="225114" y="115598"/>
                  </a:lnTo>
                  <a:lnTo>
                    <a:pt x="189721" y="89483"/>
                  </a:lnTo>
                  <a:lnTo>
                    <a:pt x="145676" y="77972"/>
                  </a:lnTo>
                  <a:lnTo>
                    <a:pt x="133915" y="7657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190"/>
            <p:cNvSpPr/>
            <p:nvPr/>
          </p:nvSpPr>
          <p:spPr>
            <a:xfrm>
              <a:off x="768477" y="4884572"/>
              <a:ext cx="302974" cy="392752"/>
            </a:xfrm>
            <a:custGeom>
              <a:avLst/>
              <a:gdLst/>
              <a:ahLst/>
              <a:cxnLst/>
              <a:rect l="0" t="0" r="0" b="0"/>
              <a:pathLst>
                <a:path w="302974" h="392752">
                  <a:moveTo>
                    <a:pt x="231648" y="8898"/>
                  </a:moveTo>
                  <a:lnTo>
                    <a:pt x="223960" y="8898"/>
                  </a:lnTo>
                  <a:lnTo>
                    <a:pt x="223546" y="7905"/>
                  </a:lnTo>
                  <a:lnTo>
                    <a:pt x="223086" y="4156"/>
                  </a:lnTo>
                  <a:lnTo>
                    <a:pt x="221971" y="2760"/>
                  </a:lnTo>
                  <a:lnTo>
                    <a:pt x="218087" y="1208"/>
                  </a:lnTo>
                  <a:lnTo>
                    <a:pt x="192910" y="0"/>
                  </a:lnTo>
                  <a:lnTo>
                    <a:pt x="152860" y="8530"/>
                  </a:lnTo>
                  <a:lnTo>
                    <a:pt x="113496" y="17969"/>
                  </a:lnTo>
                  <a:lnTo>
                    <a:pt x="73519" y="38784"/>
                  </a:lnTo>
                  <a:lnTo>
                    <a:pt x="32731" y="74017"/>
                  </a:lnTo>
                  <a:lnTo>
                    <a:pt x="8426" y="116271"/>
                  </a:lnTo>
                  <a:lnTo>
                    <a:pt x="3454" y="128056"/>
                  </a:lnTo>
                  <a:lnTo>
                    <a:pt x="0" y="157738"/>
                  </a:lnTo>
                  <a:lnTo>
                    <a:pt x="4372" y="175588"/>
                  </a:lnTo>
                  <a:lnTo>
                    <a:pt x="23401" y="217256"/>
                  </a:lnTo>
                  <a:lnTo>
                    <a:pt x="37863" y="241069"/>
                  </a:lnTo>
                  <a:lnTo>
                    <a:pt x="77023" y="282741"/>
                  </a:lnTo>
                  <a:lnTo>
                    <a:pt x="116120" y="321988"/>
                  </a:lnTo>
                  <a:lnTo>
                    <a:pt x="157072" y="353851"/>
                  </a:lnTo>
                  <a:lnTo>
                    <a:pt x="200780" y="379966"/>
                  </a:lnTo>
                  <a:lnTo>
                    <a:pt x="238433" y="392459"/>
                  </a:lnTo>
                  <a:lnTo>
                    <a:pt x="244683" y="392751"/>
                  </a:lnTo>
                  <a:lnTo>
                    <a:pt x="250009" y="390173"/>
                  </a:lnTo>
                  <a:lnTo>
                    <a:pt x="256772" y="385175"/>
                  </a:lnTo>
                  <a:lnTo>
                    <a:pt x="272579" y="359690"/>
                  </a:lnTo>
                  <a:lnTo>
                    <a:pt x="278208" y="341266"/>
                  </a:lnTo>
                  <a:lnTo>
                    <a:pt x="280547" y="337632"/>
                  </a:lnTo>
                  <a:lnTo>
                    <a:pt x="292111" y="294465"/>
                  </a:lnTo>
                  <a:lnTo>
                    <a:pt x="296622" y="251844"/>
                  </a:lnTo>
                  <a:lnTo>
                    <a:pt x="301809" y="226550"/>
                  </a:lnTo>
                  <a:lnTo>
                    <a:pt x="302973" y="190499"/>
                  </a:lnTo>
                  <a:lnTo>
                    <a:pt x="294977" y="148797"/>
                  </a:lnTo>
                  <a:lnTo>
                    <a:pt x="293407" y="130937"/>
                  </a:lnTo>
                  <a:lnTo>
                    <a:pt x="287099" y="114069"/>
                  </a:lnTo>
                  <a:lnTo>
                    <a:pt x="261385" y="74320"/>
                  </a:lnTo>
                  <a:lnTo>
                    <a:pt x="251483" y="59591"/>
                  </a:lnTo>
                  <a:lnTo>
                    <a:pt x="219393" y="38931"/>
                  </a:lnTo>
                  <a:lnTo>
                    <a:pt x="201779" y="30805"/>
                  </a:lnTo>
                  <a:lnTo>
                    <a:pt x="160204" y="19925"/>
                  </a:lnTo>
                  <a:lnTo>
                    <a:pt x="106632" y="8898"/>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In </a:t>
            </a:r>
            <a:r>
              <a:rPr lang="en-US" b="1" u="sng" dirty="0" smtClean="0"/>
              <a:t>Congress</a:t>
            </a:r>
            <a:r>
              <a:rPr lang="en-US" dirty="0" smtClean="0"/>
              <a:t>, the </a:t>
            </a:r>
            <a:r>
              <a:rPr lang="en-US" b="1" u="sng" dirty="0" smtClean="0"/>
              <a:t>Radical Republicans</a:t>
            </a:r>
            <a:r>
              <a:rPr lang="en-US" dirty="0" smtClean="0"/>
              <a:t> began passing laws to protect the rights of African Americans.</a:t>
            </a:r>
          </a:p>
          <a:p>
            <a:endParaRPr lang="en-US" dirty="0" smtClean="0"/>
          </a:p>
          <a:p>
            <a:r>
              <a:rPr lang="en-US" dirty="0" smtClean="0"/>
              <a:t>The </a:t>
            </a:r>
            <a:r>
              <a:rPr lang="en-US" b="1" u="sng" dirty="0" smtClean="0"/>
              <a:t>Freedman’s Bureau</a:t>
            </a:r>
            <a:r>
              <a:rPr lang="en-US" dirty="0" smtClean="0"/>
              <a:t>: A government agency that was created to help African Americans and poor whites in the South.</a:t>
            </a:r>
          </a:p>
          <a:p>
            <a:pPr lvl="1"/>
            <a:r>
              <a:rPr lang="en-US" dirty="0" smtClean="0"/>
              <a:t>Provided African Americans with job training, schools, and protection from white southerners.</a:t>
            </a:r>
          </a:p>
          <a:p>
            <a:pPr lvl="1"/>
            <a:endParaRPr lang="en-US" dirty="0" smtClean="0"/>
          </a:p>
          <a:p>
            <a:r>
              <a:rPr lang="en-US" b="1" u="sng" dirty="0" smtClean="0"/>
              <a:t>The Civil Rights Act (1866)</a:t>
            </a:r>
            <a:r>
              <a:rPr lang="en-US" dirty="0" smtClean="0"/>
              <a:t>: African Americans are given the same equal rights as white Americans in the United States.</a:t>
            </a:r>
          </a:p>
          <a:p>
            <a:endParaRPr lang="en-US" dirty="0" smtClean="0"/>
          </a:p>
          <a:p>
            <a:r>
              <a:rPr lang="en-US" b="1" u="sng" dirty="0" smtClean="0"/>
              <a:t>The 14</a:t>
            </a:r>
            <a:r>
              <a:rPr lang="en-US" b="1" u="sng" baseline="30000" dirty="0" smtClean="0"/>
              <a:t>th</a:t>
            </a:r>
            <a:r>
              <a:rPr lang="en-US" b="1" u="sng" dirty="0" smtClean="0"/>
              <a:t> Amendment (1868)</a:t>
            </a:r>
            <a:r>
              <a:rPr lang="en-US" dirty="0" smtClean="0"/>
              <a:t>: Granted African Americans citizenship in the United States.</a:t>
            </a:r>
          </a:p>
          <a:p>
            <a:pPr marL="822960" lvl="1" indent="-457200">
              <a:buFont typeface="+mj-lt"/>
              <a:buAutoNum type="arabicPeriod"/>
            </a:pPr>
            <a:r>
              <a:rPr lang="en-US" dirty="0" smtClean="0"/>
              <a:t>All people born in the United States are citizens.</a:t>
            </a:r>
          </a:p>
          <a:p>
            <a:pPr marL="822960" lvl="1" indent="-457200">
              <a:buFont typeface="+mj-lt"/>
              <a:buAutoNum type="arabicPeriod"/>
            </a:pPr>
            <a:r>
              <a:rPr lang="en-US" dirty="0" smtClean="0"/>
              <a:t>A state cannot take away the rights of an American citizen (protection from the </a:t>
            </a:r>
            <a:r>
              <a:rPr lang="en-US" b="1" u="sng" dirty="0" smtClean="0"/>
              <a:t>Black Codes</a:t>
            </a:r>
            <a:r>
              <a:rPr lang="en-US" dirty="0" smtClean="0"/>
              <a:t>).</a:t>
            </a:r>
          </a:p>
          <a:p>
            <a:pPr marL="822960" lvl="1" indent="-457200">
              <a:buFont typeface="+mj-lt"/>
              <a:buAutoNum type="arabicPeriod"/>
            </a:pPr>
            <a:r>
              <a:rPr lang="en-US" dirty="0" smtClean="0"/>
              <a:t>If a state prevents a citizen from voting, they will lose their representation in Congress.</a:t>
            </a:r>
          </a:p>
          <a:p>
            <a:pPr marL="822960" lvl="1" indent="-457200">
              <a:buFont typeface="+mj-lt"/>
              <a:buAutoNum type="arabicPeriod"/>
            </a:pPr>
            <a:r>
              <a:rPr lang="en-US" dirty="0" smtClean="0"/>
              <a:t>Ex-Confederate leaders cannot hold office.</a:t>
            </a:r>
            <a:endParaRPr lang="en-US" dirty="0"/>
          </a:p>
        </p:txBody>
      </p:sp>
      <p:sp>
        <p:nvSpPr>
          <p:cNvPr id="3" name="Title 2"/>
          <p:cNvSpPr>
            <a:spLocks noGrp="1"/>
          </p:cNvSpPr>
          <p:nvPr>
            <p:ph type="title"/>
          </p:nvPr>
        </p:nvSpPr>
        <p:spPr/>
        <p:txBody>
          <a:bodyPr>
            <a:normAutofit fontScale="90000"/>
          </a:bodyPr>
          <a:lstStyle/>
          <a:p>
            <a:pPr algn="ctr"/>
            <a:r>
              <a:rPr lang="en-US" dirty="0" smtClean="0"/>
              <a:t>Reconstruction</a:t>
            </a:r>
            <a:br>
              <a:rPr lang="en-US" dirty="0" smtClean="0"/>
            </a:br>
            <a:r>
              <a:rPr lang="en-US" dirty="0" smtClean="0"/>
              <a:t>Congressional (Radical) Reconstruction</a:t>
            </a:r>
            <a:endParaRPr lang="en-US" dirty="0"/>
          </a:p>
        </p:txBody>
      </p:sp>
      <p:sp>
        <p:nvSpPr>
          <p:cNvPr id="10" name="SMARTInkShape-118"/>
          <p:cNvSpPr/>
          <p:nvPr/>
        </p:nvSpPr>
        <p:spPr>
          <a:xfrm>
            <a:off x="767953" y="2678906"/>
            <a:ext cx="276811" cy="258930"/>
          </a:xfrm>
          <a:custGeom>
            <a:avLst/>
            <a:gdLst/>
            <a:ahLst/>
            <a:cxnLst/>
            <a:rect l="0" t="0" r="0" b="0"/>
            <a:pathLst>
              <a:path w="276811" h="258930">
                <a:moveTo>
                  <a:pt x="178594" y="44649"/>
                </a:moveTo>
                <a:lnTo>
                  <a:pt x="169664" y="35719"/>
                </a:lnTo>
                <a:lnTo>
                  <a:pt x="125120" y="35719"/>
                </a:lnTo>
                <a:lnTo>
                  <a:pt x="112731" y="35719"/>
                </a:lnTo>
                <a:lnTo>
                  <a:pt x="110873" y="36711"/>
                </a:lnTo>
                <a:lnTo>
                  <a:pt x="109634" y="38365"/>
                </a:lnTo>
                <a:lnTo>
                  <a:pt x="108808" y="40459"/>
                </a:lnTo>
                <a:lnTo>
                  <a:pt x="107265" y="41856"/>
                </a:lnTo>
                <a:lnTo>
                  <a:pt x="102905" y="43407"/>
                </a:lnTo>
                <a:lnTo>
                  <a:pt x="90949" y="44540"/>
                </a:lnTo>
                <a:lnTo>
                  <a:pt x="82494" y="50764"/>
                </a:lnTo>
                <a:lnTo>
                  <a:pt x="73090" y="53208"/>
                </a:lnTo>
                <a:lnTo>
                  <a:pt x="67187" y="53468"/>
                </a:lnTo>
                <a:lnTo>
                  <a:pt x="65627" y="54497"/>
                </a:lnTo>
                <a:lnTo>
                  <a:pt x="64587" y="56175"/>
                </a:lnTo>
                <a:lnTo>
                  <a:pt x="63894" y="58286"/>
                </a:lnTo>
                <a:lnTo>
                  <a:pt x="62440" y="59694"/>
                </a:lnTo>
                <a:lnTo>
                  <a:pt x="52977" y="64598"/>
                </a:lnTo>
                <a:lnTo>
                  <a:pt x="31389" y="84705"/>
                </a:lnTo>
                <a:lnTo>
                  <a:pt x="28834" y="89902"/>
                </a:lnTo>
                <a:lnTo>
                  <a:pt x="28152" y="92677"/>
                </a:lnTo>
                <a:lnTo>
                  <a:pt x="26706" y="94527"/>
                </a:lnTo>
                <a:lnTo>
                  <a:pt x="22453" y="96582"/>
                </a:lnTo>
                <a:lnTo>
                  <a:pt x="20922" y="98123"/>
                </a:lnTo>
                <a:lnTo>
                  <a:pt x="19220" y="102480"/>
                </a:lnTo>
                <a:lnTo>
                  <a:pt x="17775" y="104039"/>
                </a:lnTo>
                <a:lnTo>
                  <a:pt x="13522" y="105771"/>
                </a:lnTo>
                <a:lnTo>
                  <a:pt x="11991" y="107225"/>
                </a:lnTo>
                <a:lnTo>
                  <a:pt x="10291" y="111486"/>
                </a:lnTo>
                <a:lnTo>
                  <a:pt x="8206" y="122307"/>
                </a:lnTo>
                <a:lnTo>
                  <a:pt x="1277" y="132217"/>
                </a:lnTo>
                <a:lnTo>
                  <a:pt x="252" y="140733"/>
                </a:lnTo>
                <a:lnTo>
                  <a:pt x="0" y="181680"/>
                </a:lnTo>
                <a:lnTo>
                  <a:pt x="2646" y="187573"/>
                </a:lnTo>
                <a:lnTo>
                  <a:pt x="14821" y="203236"/>
                </a:lnTo>
                <a:lnTo>
                  <a:pt x="16509" y="208728"/>
                </a:lnTo>
                <a:lnTo>
                  <a:pt x="17952" y="210590"/>
                </a:lnTo>
                <a:lnTo>
                  <a:pt x="23730" y="214202"/>
                </a:lnTo>
                <a:lnTo>
                  <a:pt x="25429" y="218563"/>
                </a:lnTo>
                <a:lnTo>
                  <a:pt x="26875" y="220123"/>
                </a:lnTo>
                <a:lnTo>
                  <a:pt x="39099" y="227572"/>
                </a:lnTo>
                <a:lnTo>
                  <a:pt x="50681" y="237400"/>
                </a:lnTo>
                <a:lnTo>
                  <a:pt x="62524" y="243016"/>
                </a:lnTo>
                <a:lnTo>
                  <a:pt x="68468" y="246914"/>
                </a:lnTo>
                <a:lnTo>
                  <a:pt x="78385" y="249108"/>
                </a:lnTo>
                <a:lnTo>
                  <a:pt x="99962" y="249910"/>
                </a:lnTo>
                <a:lnTo>
                  <a:pt x="106605" y="252624"/>
                </a:lnTo>
                <a:lnTo>
                  <a:pt x="112864" y="256144"/>
                </a:lnTo>
                <a:lnTo>
                  <a:pt x="122959" y="258127"/>
                </a:lnTo>
                <a:lnTo>
                  <a:pt x="154411" y="258929"/>
                </a:lnTo>
                <a:lnTo>
                  <a:pt x="193225" y="249284"/>
                </a:lnTo>
                <a:lnTo>
                  <a:pt x="203324" y="243967"/>
                </a:lnTo>
                <a:lnTo>
                  <a:pt x="217451" y="240958"/>
                </a:lnTo>
                <a:lnTo>
                  <a:pt x="228361" y="234224"/>
                </a:lnTo>
                <a:lnTo>
                  <a:pt x="248235" y="216041"/>
                </a:lnTo>
                <a:lnTo>
                  <a:pt x="265407" y="187910"/>
                </a:lnTo>
                <a:lnTo>
                  <a:pt x="276410" y="144462"/>
                </a:lnTo>
                <a:lnTo>
                  <a:pt x="276810" y="105540"/>
                </a:lnTo>
                <a:lnTo>
                  <a:pt x="263518" y="64124"/>
                </a:lnTo>
                <a:lnTo>
                  <a:pt x="255571" y="51963"/>
                </a:lnTo>
                <a:lnTo>
                  <a:pt x="215882" y="23848"/>
                </a:lnTo>
                <a:lnTo>
                  <a:pt x="193199" y="12906"/>
                </a:lnTo>
                <a:lnTo>
                  <a:pt x="151789" y="2095"/>
                </a:lnTo>
                <a:lnTo>
                  <a:pt x="107156"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19"/>
          <p:cNvSpPr/>
          <p:nvPr/>
        </p:nvSpPr>
        <p:spPr>
          <a:xfrm>
            <a:off x="384544" y="4029452"/>
            <a:ext cx="336941" cy="345847"/>
          </a:xfrm>
          <a:custGeom>
            <a:avLst/>
            <a:gdLst/>
            <a:ahLst/>
            <a:cxnLst/>
            <a:rect l="0" t="0" r="0" b="0"/>
            <a:pathLst>
              <a:path w="336941" h="345847">
                <a:moveTo>
                  <a:pt x="169097" y="6767"/>
                </a:moveTo>
                <a:lnTo>
                  <a:pt x="164356" y="6767"/>
                </a:lnTo>
                <a:lnTo>
                  <a:pt x="159383" y="9412"/>
                </a:lnTo>
                <a:lnTo>
                  <a:pt x="153865" y="12904"/>
                </a:lnTo>
                <a:lnTo>
                  <a:pt x="145181" y="15861"/>
                </a:lnTo>
                <a:lnTo>
                  <a:pt x="130388" y="28016"/>
                </a:lnTo>
                <a:lnTo>
                  <a:pt x="112871" y="49608"/>
                </a:lnTo>
                <a:lnTo>
                  <a:pt x="91183" y="67705"/>
                </a:lnTo>
                <a:lnTo>
                  <a:pt x="63630" y="109829"/>
                </a:lnTo>
                <a:lnTo>
                  <a:pt x="34982" y="150278"/>
                </a:lnTo>
                <a:lnTo>
                  <a:pt x="12492" y="188237"/>
                </a:lnTo>
                <a:lnTo>
                  <a:pt x="2306" y="219002"/>
                </a:lnTo>
                <a:lnTo>
                  <a:pt x="0" y="244481"/>
                </a:lnTo>
                <a:lnTo>
                  <a:pt x="6674" y="274760"/>
                </a:lnTo>
                <a:lnTo>
                  <a:pt x="17546" y="298233"/>
                </a:lnTo>
                <a:lnTo>
                  <a:pt x="33989" y="317458"/>
                </a:lnTo>
                <a:lnTo>
                  <a:pt x="68053" y="339718"/>
                </a:lnTo>
                <a:lnTo>
                  <a:pt x="85800" y="344205"/>
                </a:lnTo>
                <a:lnTo>
                  <a:pt x="125238" y="345846"/>
                </a:lnTo>
                <a:lnTo>
                  <a:pt x="141667" y="344992"/>
                </a:lnTo>
                <a:lnTo>
                  <a:pt x="179314" y="338392"/>
                </a:lnTo>
                <a:lnTo>
                  <a:pt x="222844" y="320546"/>
                </a:lnTo>
                <a:lnTo>
                  <a:pt x="246868" y="308098"/>
                </a:lnTo>
                <a:lnTo>
                  <a:pt x="285025" y="279318"/>
                </a:lnTo>
                <a:lnTo>
                  <a:pt x="312771" y="243117"/>
                </a:lnTo>
                <a:lnTo>
                  <a:pt x="332616" y="198614"/>
                </a:lnTo>
                <a:lnTo>
                  <a:pt x="336940" y="175066"/>
                </a:lnTo>
                <a:lnTo>
                  <a:pt x="333481" y="149238"/>
                </a:lnTo>
                <a:lnTo>
                  <a:pt x="320598" y="112008"/>
                </a:lnTo>
                <a:lnTo>
                  <a:pt x="313821" y="96205"/>
                </a:lnTo>
                <a:lnTo>
                  <a:pt x="287619" y="63732"/>
                </a:lnTo>
                <a:lnTo>
                  <a:pt x="245963" y="33610"/>
                </a:lnTo>
                <a:lnTo>
                  <a:pt x="205888" y="14495"/>
                </a:lnTo>
                <a:lnTo>
                  <a:pt x="169308" y="7301"/>
                </a:lnTo>
                <a:lnTo>
                  <a:pt x="133420" y="0"/>
                </a:lnTo>
                <a:lnTo>
                  <a:pt x="101310" y="1124"/>
                </a:lnTo>
                <a:lnTo>
                  <a:pt x="61940" y="6767"/>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 name="SMARTInkShape-Group54"/>
          <p:cNvGrpSpPr/>
          <p:nvPr/>
        </p:nvGrpSpPr>
        <p:grpSpPr>
          <a:xfrm>
            <a:off x="410931" y="2241352"/>
            <a:ext cx="369362" cy="364609"/>
            <a:chOff x="410931" y="2241352"/>
            <a:chExt cx="369362" cy="364609"/>
          </a:xfrm>
        </p:grpSpPr>
        <p:sp>
          <p:nvSpPr>
            <p:cNvPr id="12" name="SMARTInkShape-120"/>
            <p:cNvSpPr/>
            <p:nvPr/>
          </p:nvSpPr>
          <p:spPr>
            <a:xfrm>
              <a:off x="410931" y="2241352"/>
              <a:ext cx="369362" cy="364609"/>
            </a:xfrm>
            <a:custGeom>
              <a:avLst/>
              <a:gdLst/>
              <a:ahLst/>
              <a:cxnLst/>
              <a:rect l="0" t="0" r="0" b="0"/>
              <a:pathLst>
                <a:path w="369362" h="364609">
                  <a:moveTo>
                    <a:pt x="115921" y="0"/>
                  </a:moveTo>
                  <a:lnTo>
                    <a:pt x="115921" y="4740"/>
                  </a:lnTo>
                  <a:lnTo>
                    <a:pt x="114928" y="6136"/>
                  </a:lnTo>
                  <a:lnTo>
                    <a:pt x="113275" y="7067"/>
                  </a:lnTo>
                  <a:lnTo>
                    <a:pt x="111180" y="7688"/>
                  </a:lnTo>
                  <a:lnTo>
                    <a:pt x="103492" y="13302"/>
                  </a:lnTo>
                  <a:lnTo>
                    <a:pt x="77536" y="53864"/>
                  </a:lnTo>
                  <a:lnTo>
                    <a:pt x="46895" y="96389"/>
                  </a:lnTo>
                  <a:lnTo>
                    <a:pt x="19768" y="136429"/>
                  </a:lnTo>
                  <a:lnTo>
                    <a:pt x="2663" y="178027"/>
                  </a:lnTo>
                  <a:lnTo>
                    <a:pt x="0" y="220232"/>
                  </a:lnTo>
                  <a:lnTo>
                    <a:pt x="2502" y="252673"/>
                  </a:lnTo>
                  <a:lnTo>
                    <a:pt x="9555" y="272311"/>
                  </a:lnTo>
                  <a:lnTo>
                    <a:pt x="36407" y="303997"/>
                  </a:lnTo>
                  <a:lnTo>
                    <a:pt x="59534" y="322758"/>
                  </a:lnTo>
                  <a:lnTo>
                    <a:pt x="98867" y="341751"/>
                  </a:lnTo>
                  <a:lnTo>
                    <a:pt x="116279" y="350327"/>
                  </a:lnTo>
                  <a:lnTo>
                    <a:pt x="160616" y="361024"/>
                  </a:lnTo>
                  <a:lnTo>
                    <a:pt x="187372" y="364608"/>
                  </a:lnTo>
                  <a:lnTo>
                    <a:pt x="232008" y="358850"/>
                  </a:lnTo>
                  <a:lnTo>
                    <a:pt x="256150" y="355034"/>
                  </a:lnTo>
                  <a:lnTo>
                    <a:pt x="300313" y="336225"/>
                  </a:lnTo>
                  <a:lnTo>
                    <a:pt x="336173" y="306052"/>
                  </a:lnTo>
                  <a:lnTo>
                    <a:pt x="365719" y="261586"/>
                  </a:lnTo>
                  <a:lnTo>
                    <a:pt x="368773" y="257734"/>
                  </a:lnTo>
                  <a:lnTo>
                    <a:pt x="369361" y="256077"/>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21"/>
            <p:cNvSpPr/>
            <p:nvPr/>
          </p:nvSpPr>
          <p:spPr>
            <a:xfrm>
              <a:off x="526852" y="2339578"/>
              <a:ext cx="166623" cy="37687"/>
            </a:xfrm>
            <a:custGeom>
              <a:avLst/>
              <a:gdLst/>
              <a:ahLst/>
              <a:cxnLst/>
              <a:rect l="0" t="0" r="0" b="0"/>
              <a:pathLst>
                <a:path w="166623" h="37687">
                  <a:moveTo>
                    <a:pt x="166622" y="37686"/>
                  </a:moveTo>
                  <a:lnTo>
                    <a:pt x="139988" y="27409"/>
                  </a:lnTo>
                  <a:lnTo>
                    <a:pt x="99420" y="15005"/>
                  </a:lnTo>
                  <a:lnTo>
                    <a:pt x="67050" y="10730"/>
                  </a:lnTo>
                  <a:lnTo>
                    <a:pt x="27583" y="4723"/>
                  </a:lnTo>
                  <a:lnTo>
                    <a:pt x="0" y="0"/>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 name="SMARTInkShape-122"/>
          <p:cNvSpPr/>
          <p:nvPr/>
        </p:nvSpPr>
        <p:spPr>
          <a:xfrm>
            <a:off x="750117" y="4384477"/>
            <a:ext cx="357085" cy="348248"/>
          </a:xfrm>
          <a:custGeom>
            <a:avLst/>
            <a:gdLst/>
            <a:ahLst/>
            <a:cxnLst/>
            <a:rect l="0" t="0" r="0" b="0"/>
            <a:pathLst>
              <a:path w="357085" h="348248">
                <a:moveTo>
                  <a:pt x="205360" y="17859"/>
                </a:moveTo>
                <a:lnTo>
                  <a:pt x="205360" y="9297"/>
                </a:lnTo>
                <a:lnTo>
                  <a:pt x="175180" y="8929"/>
                </a:lnTo>
                <a:lnTo>
                  <a:pt x="169457" y="11575"/>
                </a:lnTo>
                <a:lnTo>
                  <a:pt x="163606" y="15066"/>
                </a:lnTo>
                <a:lnTo>
                  <a:pt x="153742" y="17031"/>
                </a:lnTo>
                <a:lnTo>
                  <a:pt x="132184" y="17750"/>
                </a:lnTo>
                <a:lnTo>
                  <a:pt x="125543" y="20456"/>
                </a:lnTo>
                <a:lnTo>
                  <a:pt x="119284" y="23974"/>
                </a:lnTo>
                <a:lnTo>
                  <a:pt x="107181" y="26232"/>
                </a:lnTo>
                <a:lnTo>
                  <a:pt x="100209" y="27534"/>
                </a:lnTo>
                <a:lnTo>
                  <a:pt x="71967" y="37798"/>
                </a:lnTo>
                <a:lnTo>
                  <a:pt x="59617" y="48035"/>
                </a:lnTo>
                <a:lnTo>
                  <a:pt x="56249" y="53760"/>
                </a:lnTo>
                <a:lnTo>
                  <a:pt x="55351" y="56676"/>
                </a:lnTo>
                <a:lnTo>
                  <a:pt x="53760" y="58620"/>
                </a:lnTo>
                <a:lnTo>
                  <a:pt x="23757" y="83453"/>
                </a:lnTo>
                <a:lnTo>
                  <a:pt x="20468" y="89345"/>
                </a:lnTo>
                <a:lnTo>
                  <a:pt x="18014" y="95271"/>
                </a:lnTo>
                <a:lnTo>
                  <a:pt x="12046" y="104185"/>
                </a:lnTo>
                <a:lnTo>
                  <a:pt x="8844" y="113111"/>
                </a:lnTo>
                <a:lnTo>
                  <a:pt x="3045" y="123032"/>
                </a:lnTo>
                <a:lnTo>
                  <a:pt x="0" y="167607"/>
                </a:lnTo>
                <a:lnTo>
                  <a:pt x="971" y="193634"/>
                </a:lnTo>
                <a:lnTo>
                  <a:pt x="11001" y="222641"/>
                </a:lnTo>
                <a:lnTo>
                  <a:pt x="38708" y="266299"/>
                </a:lnTo>
                <a:lnTo>
                  <a:pt x="47287" y="274790"/>
                </a:lnTo>
                <a:lnTo>
                  <a:pt x="87952" y="306550"/>
                </a:lnTo>
                <a:lnTo>
                  <a:pt x="113635" y="318818"/>
                </a:lnTo>
                <a:lnTo>
                  <a:pt x="120937" y="321283"/>
                </a:lnTo>
                <a:lnTo>
                  <a:pt x="145917" y="335604"/>
                </a:lnTo>
                <a:lnTo>
                  <a:pt x="184613" y="347333"/>
                </a:lnTo>
                <a:lnTo>
                  <a:pt x="228076" y="348233"/>
                </a:lnTo>
                <a:lnTo>
                  <a:pt x="234638" y="348247"/>
                </a:lnTo>
                <a:lnTo>
                  <a:pt x="240862" y="345607"/>
                </a:lnTo>
                <a:lnTo>
                  <a:pt x="243911" y="343514"/>
                </a:lnTo>
                <a:lnTo>
                  <a:pt x="265986" y="337233"/>
                </a:lnTo>
                <a:lnTo>
                  <a:pt x="294608" y="315130"/>
                </a:lnTo>
                <a:lnTo>
                  <a:pt x="300588" y="312698"/>
                </a:lnTo>
                <a:lnTo>
                  <a:pt x="306553" y="308310"/>
                </a:lnTo>
                <a:lnTo>
                  <a:pt x="333352" y="274179"/>
                </a:lnTo>
                <a:lnTo>
                  <a:pt x="336659" y="265393"/>
                </a:lnTo>
                <a:lnTo>
                  <a:pt x="339121" y="255867"/>
                </a:lnTo>
                <a:lnTo>
                  <a:pt x="345093" y="243933"/>
                </a:lnTo>
                <a:lnTo>
                  <a:pt x="348296" y="229262"/>
                </a:lnTo>
                <a:lnTo>
                  <a:pt x="354096" y="217198"/>
                </a:lnTo>
                <a:lnTo>
                  <a:pt x="357084" y="175702"/>
                </a:lnTo>
                <a:lnTo>
                  <a:pt x="356165" y="148913"/>
                </a:lnTo>
                <a:lnTo>
                  <a:pt x="350095" y="131904"/>
                </a:lnTo>
                <a:lnTo>
                  <a:pt x="348069" y="122124"/>
                </a:lnTo>
                <a:lnTo>
                  <a:pt x="341350" y="111040"/>
                </a:lnTo>
                <a:lnTo>
                  <a:pt x="335915" y="104582"/>
                </a:lnTo>
                <a:lnTo>
                  <a:pt x="332837" y="95759"/>
                </a:lnTo>
                <a:lnTo>
                  <a:pt x="330477" y="86216"/>
                </a:lnTo>
                <a:lnTo>
                  <a:pt x="320878" y="72004"/>
                </a:lnTo>
                <a:lnTo>
                  <a:pt x="314248" y="65736"/>
                </a:lnTo>
                <a:lnTo>
                  <a:pt x="274310" y="35723"/>
                </a:lnTo>
                <a:lnTo>
                  <a:pt x="235212" y="12898"/>
                </a:lnTo>
                <a:lnTo>
                  <a:pt x="211073" y="9713"/>
                </a:lnTo>
                <a:lnTo>
                  <a:pt x="160711"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u="sng" dirty="0" smtClean="0"/>
              <a:t>The Reconstruction Acts (1867-8):</a:t>
            </a:r>
          </a:p>
          <a:p>
            <a:pPr lvl="1"/>
            <a:r>
              <a:rPr lang="en-US" dirty="0" smtClean="0"/>
              <a:t>Placed the South under military rule.  The South was divided into five military districts and occupied by the United States Army.</a:t>
            </a:r>
          </a:p>
          <a:p>
            <a:pPr lvl="1"/>
            <a:r>
              <a:rPr lang="en-US" dirty="0" smtClean="0"/>
              <a:t>All adult African American males were granted the right to vote.</a:t>
            </a:r>
          </a:p>
          <a:p>
            <a:pPr lvl="1"/>
            <a:r>
              <a:rPr lang="en-US" dirty="0" smtClean="0"/>
              <a:t>Ex-Confederate politicians were not allowed to vote or hold office.</a:t>
            </a:r>
          </a:p>
          <a:p>
            <a:pPr lvl="1"/>
            <a:r>
              <a:rPr lang="en-US" dirty="0" smtClean="0"/>
              <a:t>Southern states had to approve the </a:t>
            </a:r>
            <a:r>
              <a:rPr lang="en-US" b="1" u="sng" dirty="0" smtClean="0"/>
              <a:t>14</a:t>
            </a:r>
            <a:r>
              <a:rPr lang="en-US" b="1" u="sng" baseline="30000" dirty="0" smtClean="0"/>
              <a:t>th</a:t>
            </a:r>
            <a:r>
              <a:rPr lang="en-US" b="1" u="sng" dirty="0" smtClean="0"/>
              <a:t> Amendment</a:t>
            </a:r>
            <a:r>
              <a:rPr lang="en-US" dirty="0" smtClean="0"/>
              <a:t> in order to be allowed to rejoin the United States, and for military occupation to end.</a:t>
            </a:r>
          </a:p>
          <a:p>
            <a:pPr lvl="2"/>
            <a:r>
              <a:rPr lang="en-US" dirty="0" smtClean="0"/>
              <a:t>All southern states were readmitted to the United States by 1870.</a:t>
            </a:r>
          </a:p>
          <a:p>
            <a:pPr lvl="1"/>
            <a:endParaRPr lang="en-US" dirty="0"/>
          </a:p>
        </p:txBody>
      </p:sp>
      <p:sp>
        <p:nvSpPr>
          <p:cNvPr id="3" name="Title 2"/>
          <p:cNvSpPr>
            <a:spLocks noGrp="1"/>
          </p:cNvSpPr>
          <p:nvPr>
            <p:ph type="title"/>
          </p:nvPr>
        </p:nvSpPr>
        <p:spPr/>
        <p:txBody>
          <a:bodyPr>
            <a:noAutofit/>
          </a:bodyPr>
          <a:lstStyle/>
          <a:p>
            <a:pPr algn="ctr"/>
            <a:r>
              <a:rPr lang="en-US" sz="3200" dirty="0" smtClean="0"/>
              <a:t>Reconstruction</a:t>
            </a:r>
            <a:br>
              <a:rPr lang="en-US" sz="3200" dirty="0" smtClean="0"/>
            </a:br>
            <a:r>
              <a:rPr lang="en-US" sz="3200" dirty="0" smtClean="0"/>
              <a:t>Congressional (Radical) Reconstruction</a:t>
            </a:r>
            <a:endParaRPr lang="en-US" sz="3200" dirty="0"/>
          </a:p>
        </p:txBody>
      </p:sp>
      <p:sp>
        <p:nvSpPr>
          <p:cNvPr id="5" name="SMARTInkShape-123"/>
          <p:cNvSpPr/>
          <p:nvPr/>
        </p:nvSpPr>
        <p:spPr>
          <a:xfrm>
            <a:off x="768186" y="1902023"/>
            <a:ext cx="346593" cy="374699"/>
          </a:xfrm>
          <a:custGeom>
            <a:avLst/>
            <a:gdLst/>
            <a:ahLst/>
            <a:cxnLst/>
            <a:rect l="0" t="0" r="0" b="0"/>
            <a:pathLst>
              <a:path w="346593" h="374699">
                <a:moveTo>
                  <a:pt x="142642" y="53579"/>
                </a:moveTo>
                <a:lnTo>
                  <a:pt x="129340" y="53579"/>
                </a:lnTo>
                <a:lnTo>
                  <a:pt x="124162" y="56224"/>
                </a:lnTo>
                <a:lnTo>
                  <a:pt x="81991" y="96386"/>
                </a:lnTo>
                <a:lnTo>
                  <a:pt x="45016" y="140414"/>
                </a:lnTo>
                <a:lnTo>
                  <a:pt x="20626" y="181823"/>
                </a:lnTo>
                <a:lnTo>
                  <a:pt x="3738" y="223449"/>
                </a:lnTo>
                <a:lnTo>
                  <a:pt x="0" y="267729"/>
                </a:lnTo>
                <a:lnTo>
                  <a:pt x="863" y="278733"/>
                </a:lnTo>
                <a:lnTo>
                  <a:pt x="20762" y="318858"/>
                </a:lnTo>
                <a:lnTo>
                  <a:pt x="29273" y="327915"/>
                </a:lnTo>
                <a:lnTo>
                  <a:pt x="67177" y="354114"/>
                </a:lnTo>
                <a:lnTo>
                  <a:pt x="110147" y="371070"/>
                </a:lnTo>
                <a:lnTo>
                  <a:pt x="153655" y="374698"/>
                </a:lnTo>
                <a:lnTo>
                  <a:pt x="173135" y="373952"/>
                </a:lnTo>
                <a:lnTo>
                  <a:pt x="217198" y="365944"/>
                </a:lnTo>
                <a:lnTo>
                  <a:pt x="260802" y="350958"/>
                </a:lnTo>
                <a:lnTo>
                  <a:pt x="304554" y="327411"/>
                </a:lnTo>
                <a:lnTo>
                  <a:pt x="331743" y="301873"/>
                </a:lnTo>
                <a:lnTo>
                  <a:pt x="335828" y="292585"/>
                </a:lnTo>
                <a:lnTo>
                  <a:pt x="346592" y="248145"/>
                </a:lnTo>
                <a:lnTo>
                  <a:pt x="340211" y="203976"/>
                </a:lnTo>
                <a:lnTo>
                  <a:pt x="329528" y="170263"/>
                </a:lnTo>
                <a:lnTo>
                  <a:pt x="308070" y="133841"/>
                </a:lnTo>
                <a:lnTo>
                  <a:pt x="270230" y="89466"/>
                </a:lnTo>
                <a:lnTo>
                  <a:pt x="251519" y="65518"/>
                </a:lnTo>
                <a:lnTo>
                  <a:pt x="211030" y="32909"/>
                </a:lnTo>
                <a:lnTo>
                  <a:pt x="166781" y="9114"/>
                </a:lnTo>
                <a:lnTo>
                  <a:pt x="142642"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litary_reconstruction.jpg"/>
          <p:cNvPicPr>
            <a:picLocks noGrp="1" noChangeAspect="1"/>
          </p:cNvPicPr>
          <p:nvPr>
            <p:ph idx="1"/>
          </p:nvPr>
        </p:nvPicPr>
        <p:blipFill>
          <a:blip r:embed="rId2"/>
          <a:srcRect l="-15303" r="-15303"/>
          <a:stretch>
            <a:fillRect/>
          </a:stretch>
        </p:blipFill>
        <p:spPr/>
      </p:pic>
      <p:sp>
        <p:nvSpPr>
          <p:cNvPr id="3" name="Title 2"/>
          <p:cNvSpPr>
            <a:spLocks noGrp="1"/>
          </p:cNvSpPr>
          <p:nvPr>
            <p:ph type="title"/>
          </p:nvPr>
        </p:nvSpPr>
        <p:spPr/>
        <p:txBody>
          <a:bodyPr>
            <a:normAutofit fontScale="90000"/>
          </a:bodyPr>
          <a:lstStyle/>
          <a:p>
            <a:pPr algn="ctr"/>
            <a:r>
              <a:rPr lang="en-US" dirty="0" smtClean="0"/>
              <a:t>Reconstruction</a:t>
            </a:r>
            <a:br>
              <a:rPr lang="en-US" dirty="0" smtClean="0"/>
            </a:br>
            <a:r>
              <a:rPr lang="en-US" dirty="0" smtClean="0"/>
              <a:t>Congressional (Radical) Reconstruction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eachment"/>
          <p:cNvPicPr>
            <a:picLocks noGrp="1" noChangeAspect="1"/>
          </p:cNvPicPr>
          <p:nvPr>
            <p:ph idx="1"/>
          </p:nvPr>
        </p:nvPicPr>
        <p:blipFill>
          <a:blip r:embed="rId2"/>
          <a:srcRect l="-9607" r="-9607"/>
          <a:stretch>
            <a:fillRect/>
          </a:stretch>
        </p:blipFill>
        <p:spPr/>
      </p:pic>
      <p:sp>
        <p:nvSpPr>
          <p:cNvPr id="3" name="Title 2"/>
          <p:cNvSpPr>
            <a:spLocks noGrp="1"/>
          </p:cNvSpPr>
          <p:nvPr>
            <p:ph type="title"/>
          </p:nvPr>
        </p:nvSpPr>
        <p:spPr/>
        <p:txBody>
          <a:bodyPr>
            <a:normAutofit fontScale="90000"/>
          </a:bodyPr>
          <a:lstStyle/>
          <a:p>
            <a:pPr algn="ctr"/>
            <a:r>
              <a:rPr lang="en-US" dirty="0" smtClean="0"/>
              <a:t>Reconstruction</a:t>
            </a:r>
            <a:br>
              <a:rPr lang="en-US" dirty="0" smtClean="0"/>
            </a:br>
            <a:r>
              <a:rPr lang="en-US" dirty="0" smtClean="0"/>
              <a:t>The Impeachment of President Johnson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President Johnson made several decisions during Presidential Reconstruction that angered the </a:t>
            </a:r>
            <a:r>
              <a:rPr lang="en-US" b="1" u="sng" dirty="0" smtClean="0"/>
              <a:t>Radical Republicans</a:t>
            </a:r>
            <a:r>
              <a:rPr lang="en-US" dirty="0" smtClean="0"/>
              <a:t>, including</a:t>
            </a:r>
          </a:p>
          <a:p>
            <a:pPr lvl="1"/>
            <a:r>
              <a:rPr lang="en-US" dirty="0" smtClean="0"/>
              <a:t>Allowing </a:t>
            </a:r>
            <a:r>
              <a:rPr lang="en-US" u="sng" dirty="0" smtClean="0"/>
              <a:t>ex-</a:t>
            </a:r>
            <a:r>
              <a:rPr lang="en-US" b="1" u="sng" dirty="0" smtClean="0"/>
              <a:t>Confederate</a:t>
            </a:r>
            <a:r>
              <a:rPr lang="en-US" u="sng" dirty="0" smtClean="0"/>
              <a:t> </a:t>
            </a:r>
            <a:r>
              <a:rPr lang="en-US" dirty="0" smtClean="0"/>
              <a:t>politicians to regain power in the South.</a:t>
            </a:r>
          </a:p>
          <a:p>
            <a:pPr lvl="1"/>
            <a:r>
              <a:rPr lang="en-US" dirty="0" smtClean="0"/>
              <a:t>Trying to veto the </a:t>
            </a:r>
            <a:r>
              <a:rPr lang="en-US" b="1" u="sng" dirty="0" smtClean="0"/>
              <a:t>14</a:t>
            </a:r>
            <a:r>
              <a:rPr lang="en-US" b="1" u="sng" baseline="30000" dirty="0" smtClean="0"/>
              <a:t>th</a:t>
            </a:r>
            <a:r>
              <a:rPr lang="en-US" b="1" u="sng" dirty="0" smtClean="0"/>
              <a:t> Amendment</a:t>
            </a:r>
            <a:r>
              <a:rPr lang="en-US" dirty="0" smtClean="0"/>
              <a:t>, the </a:t>
            </a:r>
            <a:r>
              <a:rPr lang="en-US" b="1" u="sng" dirty="0" smtClean="0"/>
              <a:t>Civil Rights Act</a:t>
            </a:r>
            <a:r>
              <a:rPr lang="en-US" b="1" dirty="0" smtClean="0"/>
              <a:t>, and the </a:t>
            </a:r>
            <a:r>
              <a:rPr lang="en-US" b="1" u="sng" dirty="0" smtClean="0"/>
              <a:t>Reconstruction Acts,</a:t>
            </a:r>
            <a:r>
              <a:rPr lang="en-US" dirty="0" smtClean="0"/>
              <a:t> laws passed by the </a:t>
            </a:r>
            <a:r>
              <a:rPr lang="en-US" b="1" u="sng" dirty="0" smtClean="0"/>
              <a:t>Radical Republicans </a:t>
            </a:r>
            <a:r>
              <a:rPr lang="en-US" dirty="0" smtClean="0"/>
              <a:t>in </a:t>
            </a:r>
            <a:r>
              <a:rPr lang="en-US" b="1" u="sng" dirty="0" smtClean="0"/>
              <a:t>Congress</a:t>
            </a:r>
            <a:r>
              <a:rPr lang="en-US" u="sng" dirty="0" smtClean="0"/>
              <a:t>.</a:t>
            </a:r>
            <a:endParaRPr lang="en-US" dirty="0" smtClean="0"/>
          </a:p>
          <a:p>
            <a:pPr lvl="1"/>
            <a:r>
              <a:rPr lang="en-US" dirty="0" smtClean="0"/>
              <a:t>Trying to fire one of his cabinet members (Edward Stanton, Secretary of War, a </a:t>
            </a:r>
            <a:r>
              <a:rPr lang="en-US" b="1" u="sng" dirty="0" smtClean="0"/>
              <a:t>Radical Republican</a:t>
            </a:r>
            <a:r>
              <a:rPr lang="en-US" dirty="0" smtClean="0"/>
              <a:t>)</a:t>
            </a:r>
          </a:p>
        </p:txBody>
      </p:sp>
      <p:sp>
        <p:nvSpPr>
          <p:cNvPr id="3" name="Title 2"/>
          <p:cNvSpPr>
            <a:spLocks noGrp="1"/>
          </p:cNvSpPr>
          <p:nvPr>
            <p:ph type="title"/>
          </p:nvPr>
        </p:nvSpPr>
        <p:spPr/>
        <p:txBody>
          <a:bodyPr>
            <a:noAutofit/>
          </a:bodyPr>
          <a:lstStyle/>
          <a:p>
            <a:pPr algn="ctr"/>
            <a:r>
              <a:rPr lang="en-US" sz="3200" dirty="0" smtClean="0"/>
              <a:t>Reconstruction</a:t>
            </a:r>
            <a:br>
              <a:rPr lang="en-US" sz="3200" dirty="0" smtClean="0"/>
            </a:br>
            <a:r>
              <a:rPr lang="en-US" sz="3200" dirty="0" smtClean="0"/>
              <a:t>The Impeachment of President Johnson</a:t>
            </a:r>
            <a:endParaRPr lang="en-US" sz="3200" dirty="0"/>
          </a:p>
        </p:txBody>
      </p:sp>
      <p:sp>
        <p:nvSpPr>
          <p:cNvPr id="12" name="SMARTInkShape-169"/>
          <p:cNvSpPr/>
          <p:nvPr/>
        </p:nvSpPr>
        <p:spPr>
          <a:xfrm>
            <a:off x="768035" y="3616523"/>
            <a:ext cx="303515" cy="362000"/>
          </a:xfrm>
          <a:custGeom>
            <a:avLst/>
            <a:gdLst/>
            <a:ahLst/>
            <a:cxnLst/>
            <a:rect l="0" t="0" r="0" b="0"/>
            <a:pathLst>
              <a:path w="303515" h="362000">
                <a:moveTo>
                  <a:pt x="151723" y="0"/>
                </a:moveTo>
                <a:lnTo>
                  <a:pt x="138053" y="0"/>
                </a:lnTo>
                <a:lnTo>
                  <a:pt x="136656" y="993"/>
                </a:lnTo>
                <a:lnTo>
                  <a:pt x="135725" y="2646"/>
                </a:lnTo>
                <a:lnTo>
                  <a:pt x="135105" y="4741"/>
                </a:lnTo>
                <a:lnTo>
                  <a:pt x="126284" y="16251"/>
                </a:lnTo>
                <a:lnTo>
                  <a:pt x="83255" y="59538"/>
                </a:lnTo>
                <a:lnTo>
                  <a:pt x="68708" y="71439"/>
                </a:lnTo>
                <a:lnTo>
                  <a:pt x="45118" y="89297"/>
                </a:lnTo>
                <a:lnTo>
                  <a:pt x="38859" y="96243"/>
                </a:lnTo>
                <a:lnTo>
                  <a:pt x="14811" y="132365"/>
                </a:lnTo>
                <a:lnTo>
                  <a:pt x="1314" y="176895"/>
                </a:lnTo>
                <a:lnTo>
                  <a:pt x="0" y="217364"/>
                </a:lnTo>
                <a:lnTo>
                  <a:pt x="935" y="234179"/>
                </a:lnTo>
                <a:lnTo>
                  <a:pt x="6991" y="251898"/>
                </a:lnTo>
                <a:lnTo>
                  <a:pt x="7610" y="257229"/>
                </a:lnTo>
                <a:lnTo>
                  <a:pt x="13589" y="268444"/>
                </a:lnTo>
                <a:lnTo>
                  <a:pt x="42419" y="308409"/>
                </a:lnTo>
                <a:lnTo>
                  <a:pt x="56608" y="319143"/>
                </a:lnTo>
                <a:lnTo>
                  <a:pt x="68529" y="332465"/>
                </a:lnTo>
                <a:lnTo>
                  <a:pt x="113149" y="351490"/>
                </a:lnTo>
                <a:lnTo>
                  <a:pt x="154707" y="361999"/>
                </a:lnTo>
                <a:lnTo>
                  <a:pt x="196372" y="357557"/>
                </a:lnTo>
                <a:lnTo>
                  <a:pt x="208278" y="356359"/>
                </a:lnTo>
                <a:lnTo>
                  <a:pt x="225145" y="350107"/>
                </a:lnTo>
                <a:lnTo>
                  <a:pt x="267188" y="321449"/>
                </a:lnTo>
                <a:lnTo>
                  <a:pt x="273486" y="314515"/>
                </a:lnTo>
                <a:lnTo>
                  <a:pt x="297564" y="278401"/>
                </a:lnTo>
                <a:lnTo>
                  <a:pt x="301760" y="261524"/>
                </a:lnTo>
                <a:lnTo>
                  <a:pt x="303372" y="218494"/>
                </a:lnTo>
                <a:lnTo>
                  <a:pt x="303514" y="176936"/>
                </a:lnTo>
                <a:lnTo>
                  <a:pt x="302533" y="149677"/>
                </a:lnTo>
                <a:lnTo>
                  <a:pt x="288296" y="108040"/>
                </a:lnTo>
                <a:lnTo>
                  <a:pt x="274024" y="88002"/>
                </a:lnTo>
                <a:lnTo>
                  <a:pt x="242596" y="52290"/>
                </a:lnTo>
                <a:lnTo>
                  <a:pt x="203414" y="32891"/>
                </a:lnTo>
                <a:lnTo>
                  <a:pt x="160404" y="24947"/>
                </a:lnTo>
                <a:lnTo>
                  <a:pt x="120144" y="14519"/>
                </a:lnTo>
                <a:lnTo>
                  <a:pt x="98145" y="893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70"/>
          <p:cNvSpPr/>
          <p:nvPr/>
        </p:nvSpPr>
        <p:spPr>
          <a:xfrm>
            <a:off x="357233" y="1571625"/>
            <a:ext cx="423855" cy="486993"/>
          </a:xfrm>
          <a:custGeom>
            <a:avLst/>
            <a:gdLst/>
            <a:ahLst/>
            <a:cxnLst/>
            <a:rect l="0" t="0" r="0" b="0"/>
            <a:pathLst>
              <a:path w="423855" h="486993">
                <a:moveTo>
                  <a:pt x="178548" y="17859"/>
                </a:moveTo>
                <a:lnTo>
                  <a:pt x="173808" y="22600"/>
                </a:lnTo>
                <a:lnTo>
                  <a:pt x="171480" y="27573"/>
                </a:lnTo>
                <a:lnTo>
                  <a:pt x="170860" y="30288"/>
                </a:lnTo>
                <a:lnTo>
                  <a:pt x="165246" y="38850"/>
                </a:lnTo>
                <a:lnTo>
                  <a:pt x="153468" y="50632"/>
                </a:lnTo>
                <a:lnTo>
                  <a:pt x="109131" y="87436"/>
                </a:lnTo>
                <a:lnTo>
                  <a:pt x="98780" y="100321"/>
                </a:lnTo>
                <a:lnTo>
                  <a:pt x="69692" y="140021"/>
                </a:lnTo>
                <a:lnTo>
                  <a:pt x="39552" y="182570"/>
                </a:lnTo>
                <a:lnTo>
                  <a:pt x="20870" y="225392"/>
                </a:lnTo>
                <a:lnTo>
                  <a:pt x="3930" y="268002"/>
                </a:lnTo>
                <a:lnTo>
                  <a:pt x="304" y="307327"/>
                </a:lnTo>
                <a:lnTo>
                  <a:pt x="0" y="348747"/>
                </a:lnTo>
                <a:lnTo>
                  <a:pt x="7647" y="389450"/>
                </a:lnTo>
                <a:lnTo>
                  <a:pt x="21906" y="418792"/>
                </a:lnTo>
                <a:lnTo>
                  <a:pt x="43145" y="444369"/>
                </a:lnTo>
                <a:lnTo>
                  <a:pt x="85167" y="466873"/>
                </a:lnTo>
                <a:lnTo>
                  <a:pt x="122962" y="479498"/>
                </a:lnTo>
                <a:lnTo>
                  <a:pt x="161600" y="486992"/>
                </a:lnTo>
                <a:lnTo>
                  <a:pt x="205457" y="483030"/>
                </a:lnTo>
                <a:lnTo>
                  <a:pt x="242934" y="479666"/>
                </a:lnTo>
                <a:lnTo>
                  <a:pt x="285085" y="464121"/>
                </a:lnTo>
                <a:lnTo>
                  <a:pt x="327340" y="443495"/>
                </a:lnTo>
                <a:lnTo>
                  <a:pt x="369046" y="413577"/>
                </a:lnTo>
                <a:lnTo>
                  <a:pt x="380954" y="403416"/>
                </a:lnTo>
                <a:lnTo>
                  <a:pt x="404244" y="361283"/>
                </a:lnTo>
                <a:lnTo>
                  <a:pt x="415578" y="335580"/>
                </a:lnTo>
                <a:lnTo>
                  <a:pt x="423854" y="294186"/>
                </a:lnTo>
                <a:lnTo>
                  <a:pt x="423833" y="279247"/>
                </a:lnTo>
                <a:lnTo>
                  <a:pt x="419209" y="240245"/>
                </a:lnTo>
                <a:lnTo>
                  <a:pt x="407293" y="196340"/>
                </a:lnTo>
                <a:lnTo>
                  <a:pt x="383088" y="151790"/>
                </a:lnTo>
                <a:lnTo>
                  <a:pt x="353062" y="107154"/>
                </a:lnTo>
                <a:lnTo>
                  <a:pt x="311956" y="67248"/>
                </a:lnTo>
                <a:lnTo>
                  <a:pt x="269540" y="43012"/>
                </a:lnTo>
                <a:lnTo>
                  <a:pt x="225589" y="24996"/>
                </a:lnTo>
                <a:lnTo>
                  <a:pt x="205408" y="16070"/>
                </a:lnTo>
                <a:lnTo>
                  <a:pt x="169750" y="10053"/>
                </a:lnTo>
                <a:lnTo>
                  <a:pt x="128316" y="3420"/>
                </a:lnTo>
                <a:lnTo>
                  <a:pt x="107111"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 </a:t>
            </a:r>
            <a:r>
              <a:rPr lang="en-US" b="1" u="sng" dirty="0" smtClean="0"/>
              <a:t>Radical Republicans</a:t>
            </a:r>
            <a:r>
              <a:rPr lang="en-US" dirty="0" smtClean="0"/>
              <a:t> wanted to remove President Johnson from office.  </a:t>
            </a:r>
          </a:p>
          <a:p>
            <a:endParaRPr lang="en-US" dirty="0" smtClean="0"/>
          </a:p>
          <a:p>
            <a:r>
              <a:rPr lang="en-US" dirty="0" smtClean="0"/>
              <a:t>The </a:t>
            </a:r>
            <a:r>
              <a:rPr lang="en-US" b="1" u="sng" dirty="0" smtClean="0"/>
              <a:t>Radical Republicans</a:t>
            </a:r>
            <a:r>
              <a:rPr lang="en-US" dirty="0" smtClean="0"/>
              <a:t> </a:t>
            </a:r>
            <a:r>
              <a:rPr lang="en-US" b="1" u="sng" dirty="0" smtClean="0"/>
              <a:t>impeached</a:t>
            </a:r>
            <a:r>
              <a:rPr lang="en-US" b="1" dirty="0" smtClean="0"/>
              <a:t> </a:t>
            </a:r>
            <a:r>
              <a:rPr lang="en-US" dirty="0" smtClean="0"/>
              <a:t>President Johnson for violating (breaking) the </a:t>
            </a:r>
            <a:r>
              <a:rPr lang="en-US" b="1" u="sng" dirty="0" smtClean="0"/>
              <a:t>tenure of office Act (law) (1867)</a:t>
            </a:r>
            <a:r>
              <a:rPr lang="en-US" b="1" dirty="0" smtClean="0"/>
              <a:t>.</a:t>
            </a:r>
          </a:p>
          <a:p>
            <a:pPr lvl="1"/>
            <a:r>
              <a:rPr lang="en-US" b="1" u="sng" dirty="0" smtClean="0"/>
              <a:t>Impeachment</a:t>
            </a:r>
            <a:r>
              <a:rPr lang="en-US" dirty="0" smtClean="0"/>
              <a:t>: To bring the President of the United States to court for a crime.</a:t>
            </a:r>
          </a:p>
          <a:p>
            <a:pPr lvl="1"/>
            <a:r>
              <a:rPr lang="en-US" b="1" u="sng" dirty="0" smtClean="0"/>
              <a:t>Tenure of Office Act (1867)</a:t>
            </a:r>
            <a:r>
              <a:rPr lang="en-US" dirty="0" smtClean="0"/>
              <a:t>: A law that said the President must be given permission from Congress to remove one of his cabinet members.</a:t>
            </a:r>
          </a:p>
          <a:p>
            <a:endParaRPr lang="en-US" dirty="0" smtClean="0"/>
          </a:p>
          <a:p>
            <a:r>
              <a:rPr lang="en-US" dirty="0" smtClean="0"/>
              <a:t>President Johnson was </a:t>
            </a:r>
            <a:r>
              <a:rPr lang="en-US" b="1" u="sng" dirty="0" smtClean="0"/>
              <a:t>impeached</a:t>
            </a:r>
            <a:r>
              <a:rPr lang="en-US" b="1" dirty="0" smtClean="0"/>
              <a:t> </a:t>
            </a:r>
            <a:r>
              <a:rPr lang="en-US" dirty="0" smtClean="0"/>
              <a:t>on February 24, 1868</a:t>
            </a:r>
            <a:r>
              <a:rPr lang="en-US" b="1" u="sng" dirty="0" smtClean="0"/>
              <a:t>.</a:t>
            </a:r>
            <a:r>
              <a:rPr lang="en-US" dirty="0" smtClean="0"/>
              <a:t>  He was tried in the Senate, but he was saved from being removed from office by one vote.</a:t>
            </a:r>
          </a:p>
          <a:p>
            <a:endParaRPr lang="en-US" dirty="0" smtClean="0"/>
          </a:p>
          <a:p>
            <a:r>
              <a:rPr lang="en-US" dirty="0" smtClean="0"/>
              <a:t>Andrew Johnson remained in office, but his reputation was damaged, and he could no longer try control </a:t>
            </a:r>
            <a:r>
              <a:rPr lang="en-US" b="1" u="sng" dirty="0" smtClean="0"/>
              <a:t>Reconstruction, Congressional (Radical) Reconstruction</a:t>
            </a:r>
            <a:r>
              <a:rPr lang="en-US" dirty="0" smtClean="0"/>
              <a:t> would remain in place.</a:t>
            </a:r>
          </a:p>
          <a:p>
            <a:endParaRPr lang="en-US" b="1" dirty="0" smtClean="0"/>
          </a:p>
          <a:p>
            <a:endParaRPr lang="en-US" dirty="0"/>
          </a:p>
        </p:txBody>
      </p:sp>
      <p:sp>
        <p:nvSpPr>
          <p:cNvPr id="3" name="Title 2"/>
          <p:cNvSpPr>
            <a:spLocks noGrp="1"/>
          </p:cNvSpPr>
          <p:nvPr>
            <p:ph type="title"/>
          </p:nvPr>
        </p:nvSpPr>
        <p:spPr/>
        <p:txBody>
          <a:bodyPr>
            <a:normAutofit/>
          </a:bodyPr>
          <a:lstStyle/>
          <a:p>
            <a:pPr algn="ctr"/>
            <a:r>
              <a:rPr lang="en-US" sz="3200" dirty="0" smtClean="0"/>
              <a:t>Reconstruction</a:t>
            </a:r>
            <a:br>
              <a:rPr lang="en-US" sz="3200" dirty="0" smtClean="0"/>
            </a:br>
            <a:r>
              <a:rPr lang="en-US" sz="3200" dirty="0" smtClean="0"/>
              <a:t>The Impeachment of President Johnson</a:t>
            </a:r>
            <a:endParaRPr lang="en-US" sz="3200" dirty="0"/>
          </a:p>
        </p:txBody>
      </p:sp>
      <p:sp>
        <p:nvSpPr>
          <p:cNvPr id="8" name="SMARTInkShape-171"/>
          <p:cNvSpPr/>
          <p:nvPr/>
        </p:nvSpPr>
        <p:spPr>
          <a:xfrm>
            <a:off x="384102" y="3625453"/>
            <a:ext cx="347574" cy="249756"/>
          </a:xfrm>
          <a:custGeom>
            <a:avLst/>
            <a:gdLst/>
            <a:ahLst/>
            <a:cxnLst/>
            <a:rect l="0" t="0" r="0" b="0"/>
            <a:pathLst>
              <a:path w="347574" h="249756">
                <a:moveTo>
                  <a:pt x="142750" y="17860"/>
                </a:moveTo>
                <a:lnTo>
                  <a:pt x="112839" y="17860"/>
                </a:lnTo>
                <a:lnTo>
                  <a:pt x="106966" y="20505"/>
                </a:lnTo>
                <a:lnTo>
                  <a:pt x="65193" y="50632"/>
                </a:lnTo>
                <a:lnTo>
                  <a:pt x="28276" y="79156"/>
                </a:lnTo>
                <a:lnTo>
                  <a:pt x="13680" y="94423"/>
                </a:lnTo>
                <a:lnTo>
                  <a:pt x="2022" y="123105"/>
                </a:lnTo>
                <a:lnTo>
                  <a:pt x="0" y="153428"/>
                </a:lnTo>
                <a:lnTo>
                  <a:pt x="4652" y="168051"/>
                </a:lnTo>
                <a:lnTo>
                  <a:pt x="16105" y="184632"/>
                </a:lnTo>
                <a:lnTo>
                  <a:pt x="36448" y="203342"/>
                </a:lnTo>
                <a:lnTo>
                  <a:pt x="74367" y="226100"/>
                </a:lnTo>
                <a:lnTo>
                  <a:pt x="106649" y="238440"/>
                </a:lnTo>
                <a:lnTo>
                  <a:pt x="149784" y="247936"/>
                </a:lnTo>
                <a:lnTo>
                  <a:pt x="188324" y="249755"/>
                </a:lnTo>
                <a:lnTo>
                  <a:pt x="213469" y="248958"/>
                </a:lnTo>
                <a:lnTo>
                  <a:pt x="253550" y="235785"/>
                </a:lnTo>
                <a:lnTo>
                  <a:pt x="276783" y="231258"/>
                </a:lnTo>
                <a:lnTo>
                  <a:pt x="304316" y="212196"/>
                </a:lnTo>
                <a:lnTo>
                  <a:pt x="335273" y="181456"/>
                </a:lnTo>
                <a:lnTo>
                  <a:pt x="343881" y="166764"/>
                </a:lnTo>
                <a:lnTo>
                  <a:pt x="346873" y="154694"/>
                </a:lnTo>
                <a:lnTo>
                  <a:pt x="347573" y="144490"/>
                </a:lnTo>
                <a:lnTo>
                  <a:pt x="343226" y="127589"/>
                </a:lnTo>
                <a:lnTo>
                  <a:pt x="323215" y="86297"/>
                </a:lnTo>
                <a:lnTo>
                  <a:pt x="300032" y="62503"/>
                </a:lnTo>
                <a:lnTo>
                  <a:pt x="275672" y="47293"/>
                </a:lnTo>
                <a:lnTo>
                  <a:pt x="236034" y="28524"/>
                </a:lnTo>
                <a:lnTo>
                  <a:pt x="201698" y="21019"/>
                </a:lnTo>
                <a:lnTo>
                  <a:pt x="172918" y="13972"/>
                </a:lnTo>
                <a:lnTo>
                  <a:pt x="124890"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cks the right to vote.jpg"/>
          <p:cNvPicPr>
            <a:picLocks noGrp="1" noChangeAspect="1"/>
          </p:cNvPicPr>
          <p:nvPr>
            <p:ph idx="1"/>
          </p:nvPr>
        </p:nvPicPr>
        <p:blipFill>
          <a:blip r:embed="rId2"/>
          <a:srcRect l="-56195" r="-56195"/>
          <a:stretch>
            <a:fillRect/>
          </a:stretch>
        </p:blipFill>
        <p:spPr/>
      </p:pic>
      <p:sp>
        <p:nvSpPr>
          <p:cNvPr id="3" name="Title 2"/>
          <p:cNvSpPr>
            <a:spLocks noGrp="1"/>
          </p:cNvSpPr>
          <p:nvPr>
            <p:ph type="title"/>
          </p:nvPr>
        </p:nvSpPr>
        <p:spPr/>
        <p:txBody>
          <a:bodyPr/>
          <a:lstStyle/>
          <a:p>
            <a:r>
              <a:rPr lang="en-US" dirty="0" smtClean="0"/>
              <a:t>“Black Republican” Reconstruction</a:t>
            </a:r>
            <a:endParaRPr lang="en-US" dirty="0"/>
          </a:p>
        </p:txBody>
      </p:sp>
      <p:grpSp>
        <p:nvGrpSpPr>
          <p:cNvPr id="43" name="SMARTInkShape-Group89"/>
          <p:cNvGrpSpPr/>
          <p:nvPr/>
        </p:nvGrpSpPr>
        <p:grpSpPr>
          <a:xfrm>
            <a:off x="598826" y="1991499"/>
            <a:ext cx="1142415" cy="526674"/>
            <a:chOff x="598826" y="1991499"/>
            <a:chExt cx="1142415" cy="526674"/>
          </a:xfrm>
        </p:grpSpPr>
        <p:sp>
          <p:nvSpPr>
            <p:cNvPr id="39" name="SMARTInkShape-172"/>
            <p:cNvSpPr/>
            <p:nvPr/>
          </p:nvSpPr>
          <p:spPr>
            <a:xfrm>
              <a:off x="1401961" y="1991499"/>
              <a:ext cx="339280" cy="526674"/>
            </a:xfrm>
            <a:custGeom>
              <a:avLst/>
              <a:gdLst/>
              <a:ahLst/>
              <a:cxnLst/>
              <a:rect l="0" t="0" r="0" b="0"/>
              <a:pathLst>
                <a:path w="339280" h="526674">
                  <a:moveTo>
                    <a:pt x="0" y="35540"/>
                  </a:moveTo>
                  <a:lnTo>
                    <a:pt x="4740" y="35540"/>
                  </a:lnTo>
                  <a:lnTo>
                    <a:pt x="9714" y="32894"/>
                  </a:lnTo>
                  <a:lnTo>
                    <a:pt x="15231" y="29403"/>
                  </a:lnTo>
                  <a:lnTo>
                    <a:pt x="24908" y="27438"/>
                  </a:lnTo>
                  <a:lnTo>
                    <a:pt x="68620" y="26643"/>
                  </a:lnTo>
                  <a:lnTo>
                    <a:pt x="108934" y="18925"/>
                  </a:lnTo>
                  <a:lnTo>
                    <a:pt x="149393" y="15199"/>
                  </a:lnTo>
                  <a:lnTo>
                    <a:pt x="171595" y="10661"/>
                  </a:lnTo>
                  <a:lnTo>
                    <a:pt x="194379" y="6671"/>
                  </a:lnTo>
                  <a:lnTo>
                    <a:pt x="216344" y="1851"/>
                  </a:lnTo>
                  <a:lnTo>
                    <a:pt x="258355" y="0"/>
                  </a:lnTo>
                  <a:lnTo>
                    <a:pt x="300425" y="820"/>
                  </a:lnTo>
                  <a:lnTo>
                    <a:pt x="329777" y="10846"/>
                  </a:lnTo>
                  <a:lnTo>
                    <a:pt x="337441" y="16331"/>
                  </a:lnTo>
                  <a:lnTo>
                    <a:pt x="338489" y="19726"/>
                  </a:lnTo>
                  <a:lnTo>
                    <a:pt x="339279" y="46325"/>
                  </a:lnTo>
                  <a:lnTo>
                    <a:pt x="326895" y="77636"/>
                  </a:lnTo>
                  <a:lnTo>
                    <a:pt x="305563" y="119901"/>
                  </a:lnTo>
                  <a:lnTo>
                    <a:pt x="279270" y="161082"/>
                  </a:lnTo>
                  <a:lnTo>
                    <a:pt x="252608" y="205274"/>
                  </a:lnTo>
                  <a:lnTo>
                    <a:pt x="233893" y="245677"/>
                  </a:lnTo>
                  <a:lnTo>
                    <a:pt x="216917" y="284885"/>
                  </a:lnTo>
                  <a:lnTo>
                    <a:pt x="193403" y="329312"/>
                  </a:lnTo>
                  <a:lnTo>
                    <a:pt x="176588" y="363575"/>
                  </a:lnTo>
                  <a:lnTo>
                    <a:pt x="161514" y="408062"/>
                  </a:lnTo>
                  <a:lnTo>
                    <a:pt x="148982" y="445807"/>
                  </a:lnTo>
                  <a:lnTo>
                    <a:pt x="137944" y="482918"/>
                  </a:lnTo>
                  <a:lnTo>
                    <a:pt x="133945" y="526673"/>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173"/>
            <p:cNvSpPr/>
            <p:nvPr/>
          </p:nvSpPr>
          <p:spPr>
            <a:xfrm>
              <a:off x="598826" y="2053835"/>
              <a:ext cx="319411" cy="437513"/>
            </a:xfrm>
            <a:custGeom>
              <a:avLst/>
              <a:gdLst/>
              <a:ahLst/>
              <a:cxnLst/>
              <a:rect l="0" t="0" r="0" b="0"/>
              <a:pathLst>
                <a:path w="319411" h="437513">
                  <a:moveTo>
                    <a:pt x="231635" y="258954"/>
                  </a:moveTo>
                  <a:lnTo>
                    <a:pt x="269790" y="303246"/>
                  </a:lnTo>
                  <a:lnTo>
                    <a:pt x="280202" y="317608"/>
                  </a:lnTo>
                  <a:lnTo>
                    <a:pt x="284223" y="339736"/>
                  </a:lnTo>
                  <a:lnTo>
                    <a:pt x="285018" y="358475"/>
                  </a:lnTo>
                  <a:lnTo>
                    <a:pt x="282480" y="365363"/>
                  </a:lnTo>
                  <a:lnTo>
                    <a:pt x="268978" y="387032"/>
                  </a:lnTo>
                  <a:lnTo>
                    <a:pt x="242971" y="404425"/>
                  </a:lnTo>
                  <a:lnTo>
                    <a:pt x="203032" y="414943"/>
                  </a:lnTo>
                  <a:lnTo>
                    <a:pt x="159958" y="426131"/>
                  </a:lnTo>
                  <a:lnTo>
                    <a:pt x="116510" y="434428"/>
                  </a:lnTo>
                  <a:lnTo>
                    <a:pt x="78585" y="437137"/>
                  </a:lnTo>
                  <a:lnTo>
                    <a:pt x="38572" y="437512"/>
                  </a:lnTo>
                  <a:lnTo>
                    <a:pt x="29082" y="434886"/>
                  </a:lnTo>
                  <a:lnTo>
                    <a:pt x="18161" y="430475"/>
                  </a:lnTo>
                  <a:lnTo>
                    <a:pt x="14905" y="429856"/>
                  </a:lnTo>
                  <a:lnTo>
                    <a:pt x="5582" y="424245"/>
                  </a:lnTo>
                  <a:lnTo>
                    <a:pt x="2182" y="419068"/>
                  </a:lnTo>
                  <a:lnTo>
                    <a:pt x="269" y="410575"/>
                  </a:lnTo>
                  <a:lnTo>
                    <a:pt x="0" y="407660"/>
                  </a:lnTo>
                  <a:lnTo>
                    <a:pt x="2348" y="401774"/>
                  </a:lnTo>
                  <a:lnTo>
                    <a:pt x="29279" y="358760"/>
                  </a:lnTo>
                  <a:lnTo>
                    <a:pt x="49266" y="336069"/>
                  </a:lnTo>
                  <a:lnTo>
                    <a:pt x="92005" y="300602"/>
                  </a:lnTo>
                  <a:lnTo>
                    <a:pt x="122474" y="274163"/>
                  </a:lnTo>
                  <a:lnTo>
                    <a:pt x="152636" y="245311"/>
                  </a:lnTo>
                  <a:lnTo>
                    <a:pt x="196096" y="214469"/>
                  </a:lnTo>
                  <a:lnTo>
                    <a:pt x="234451" y="184562"/>
                  </a:lnTo>
                  <a:lnTo>
                    <a:pt x="277339" y="148823"/>
                  </a:lnTo>
                  <a:lnTo>
                    <a:pt x="304811" y="113103"/>
                  </a:lnTo>
                  <a:lnTo>
                    <a:pt x="318649" y="78498"/>
                  </a:lnTo>
                  <a:lnTo>
                    <a:pt x="319410" y="73166"/>
                  </a:lnTo>
                  <a:lnTo>
                    <a:pt x="317610" y="64595"/>
                  </a:lnTo>
                  <a:lnTo>
                    <a:pt x="304619" y="41757"/>
                  </a:lnTo>
                  <a:lnTo>
                    <a:pt x="278680" y="24210"/>
                  </a:lnTo>
                  <a:lnTo>
                    <a:pt x="249196" y="12971"/>
                  </a:lnTo>
                  <a:lnTo>
                    <a:pt x="212364" y="4716"/>
                  </a:lnTo>
                  <a:lnTo>
                    <a:pt x="168941" y="615"/>
                  </a:lnTo>
                  <a:lnTo>
                    <a:pt x="130591" y="75"/>
                  </a:lnTo>
                  <a:lnTo>
                    <a:pt x="87704" y="0"/>
                  </a:lnTo>
                  <a:lnTo>
                    <a:pt x="58248" y="986"/>
                  </a:lnTo>
                  <a:lnTo>
                    <a:pt x="35182" y="8923"/>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174"/>
            <p:cNvSpPr/>
            <p:nvPr/>
          </p:nvSpPr>
          <p:spPr>
            <a:xfrm>
              <a:off x="644336" y="2062758"/>
              <a:ext cx="70040" cy="107157"/>
            </a:xfrm>
            <a:custGeom>
              <a:avLst/>
              <a:gdLst/>
              <a:ahLst/>
              <a:cxnLst/>
              <a:rect l="0" t="0" r="0" b="0"/>
              <a:pathLst>
                <a:path w="70040" h="107157">
                  <a:moveTo>
                    <a:pt x="70039" y="0"/>
                  </a:moveTo>
                  <a:lnTo>
                    <a:pt x="57610" y="0"/>
                  </a:lnTo>
                  <a:lnTo>
                    <a:pt x="44308" y="4740"/>
                  </a:lnTo>
                  <a:lnTo>
                    <a:pt x="25922" y="18091"/>
                  </a:lnTo>
                  <a:lnTo>
                    <a:pt x="19674" y="22923"/>
                  </a:lnTo>
                  <a:lnTo>
                    <a:pt x="13589" y="25071"/>
                  </a:lnTo>
                  <a:lnTo>
                    <a:pt x="11570" y="27628"/>
                  </a:lnTo>
                  <a:lnTo>
                    <a:pt x="5683" y="43344"/>
                  </a:lnTo>
                  <a:lnTo>
                    <a:pt x="1749" y="50022"/>
                  </a:lnTo>
                  <a:lnTo>
                    <a:pt x="0" y="56297"/>
                  </a:lnTo>
                  <a:lnTo>
                    <a:pt x="526" y="59359"/>
                  </a:lnTo>
                  <a:lnTo>
                    <a:pt x="5854" y="71403"/>
                  </a:lnTo>
                  <a:lnTo>
                    <a:pt x="6413" y="74391"/>
                  </a:lnTo>
                  <a:lnTo>
                    <a:pt x="25391" y="10715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175"/>
            <p:cNvSpPr/>
            <p:nvPr/>
          </p:nvSpPr>
          <p:spPr>
            <a:xfrm>
              <a:off x="1037266" y="2072097"/>
              <a:ext cx="273476" cy="392261"/>
            </a:xfrm>
            <a:custGeom>
              <a:avLst/>
              <a:gdLst/>
              <a:ahLst/>
              <a:cxnLst/>
              <a:rect l="0" t="0" r="0" b="0"/>
              <a:pathLst>
                <a:path w="273476" h="392261">
                  <a:moveTo>
                    <a:pt x="195031" y="26380"/>
                  </a:moveTo>
                  <a:lnTo>
                    <a:pt x="195031" y="21639"/>
                  </a:lnTo>
                  <a:lnTo>
                    <a:pt x="192385" y="16666"/>
                  </a:lnTo>
                  <a:lnTo>
                    <a:pt x="181729" y="4256"/>
                  </a:lnTo>
                  <a:lnTo>
                    <a:pt x="176551" y="1664"/>
                  </a:lnTo>
                  <a:lnTo>
                    <a:pt x="165143" y="0"/>
                  </a:lnTo>
                  <a:lnTo>
                    <a:pt x="159258" y="2418"/>
                  </a:lnTo>
                  <a:lnTo>
                    <a:pt x="156299" y="4452"/>
                  </a:lnTo>
                  <a:lnTo>
                    <a:pt x="126044" y="12903"/>
                  </a:lnTo>
                  <a:lnTo>
                    <a:pt x="117076" y="20721"/>
                  </a:lnTo>
                  <a:lnTo>
                    <a:pt x="108790" y="29818"/>
                  </a:lnTo>
                  <a:lnTo>
                    <a:pt x="87302" y="49034"/>
                  </a:lnTo>
                  <a:lnTo>
                    <a:pt x="58034" y="89519"/>
                  </a:lnTo>
                  <a:lnTo>
                    <a:pt x="33074" y="133619"/>
                  </a:lnTo>
                  <a:lnTo>
                    <a:pt x="9600" y="178195"/>
                  </a:lnTo>
                  <a:lnTo>
                    <a:pt x="1844" y="204976"/>
                  </a:lnTo>
                  <a:lnTo>
                    <a:pt x="0" y="248630"/>
                  </a:lnTo>
                  <a:lnTo>
                    <a:pt x="6323" y="286582"/>
                  </a:lnTo>
                  <a:lnTo>
                    <a:pt x="17065" y="320439"/>
                  </a:lnTo>
                  <a:lnTo>
                    <a:pt x="23661" y="331698"/>
                  </a:lnTo>
                  <a:lnTo>
                    <a:pt x="67204" y="367277"/>
                  </a:lnTo>
                  <a:lnTo>
                    <a:pt x="108720" y="388445"/>
                  </a:lnTo>
                  <a:lnTo>
                    <a:pt x="150383" y="392260"/>
                  </a:lnTo>
                  <a:lnTo>
                    <a:pt x="180148" y="391473"/>
                  </a:lnTo>
                  <a:lnTo>
                    <a:pt x="197015" y="385358"/>
                  </a:lnTo>
                  <a:lnTo>
                    <a:pt x="239059" y="356757"/>
                  </a:lnTo>
                  <a:lnTo>
                    <a:pt x="245357" y="349823"/>
                  </a:lnTo>
                  <a:lnTo>
                    <a:pt x="260479" y="323512"/>
                  </a:lnTo>
                  <a:lnTo>
                    <a:pt x="272255" y="281341"/>
                  </a:lnTo>
                  <a:lnTo>
                    <a:pt x="273475" y="258359"/>
                  </a:lnTo>
                  <a:lnTo>
                    <a:pt x="267587" y="221435"/>
                  </a:lnTo>
                  <a:lnTo>
                    <a:pt x="256902" y="178000"/>
                  </a:lnTo>
                  <a:lnTo>
                    <a:pt x="246691" y="134304"/>
                  </a:lnTo>
                  <a:lnTo>
                    <a:pt x="227661" y="91909"/>
                  </a:lnTo>
                  <a:lnTo>
                    <a:pt x="215521" y="71818"/>
                  </a:lnTo>
                  <a:lnTo>
                    <a:pt x="213067" y="65426"/>
                  </a:lnTo>
                  <a:lnTo>
                    <a:pt x="207100" y="56249"/>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 1868, Ulysses S. Grant, the former Union General, was elected the 18</a:t>
            </a:r>
            <a:r>
              <a:rPr lang="en-US" baseline="30000" dirty="0" smtClean="0"/>
              <a:t>th</a:t>
            </a:r>
            <a:r>
              <a:rPr lang="en-US" dirty="0" smtClean="0"/>
              <a:t> President of the United States.</a:t>
            </a:r>
          </a:p>
          <a:p>
            <a:endParaRPr lang="en-US" dirty="0" smtClean="0"/>
          </a:p>
          <a:p>
            <a:r>
              <a:rPr lang="en-US" dirty="0" smtClean="0"/>
              <a:t>Shortly after his election, the </a:t>
            </a:r>
            <a:r>
              <a:rPr lang="en-US" b="1" u="sng" dirty="0" smtClean="0"/>
              <a:t>Radical Republicans</a:t>
            </a:r>
            <a:r>
              <a:rPr lang="en-US" dirty="0" smtClean="0"/>
              <a:t> passed the </a:t>
            </a:r>
            <a:r>
              <a:rPr lang="en-US" b="1" u="sng" dirty="0" smtClean="0"/>
              <a:t>15</a:t>
            </a:r>
            <a:r>
              <a:rPr lang="en-US" b="1" u="sng" baseline="30000" dirty="0" smtClean="0"/>
              <a:t>th</a:t>
            </a:r>
            <a:r>
              <a:rPr lang="en-US" b="1" u="sng" dirty="0" smtClean="0"/>
              <a:t> Amendment</a:t>
            </a:r>
            <a:r>
              <a:rPr lang="en-US" dirty="0" smtClean="0"/>
              <a:t>.</a:t>
            </a:r>
          </a:p>
          <a:p>
            <a:endParaRPr lang="en-US" dirty="0" smtClean="0"/>
          </a:p>
          <a:p>
            <a:r>
              <a:rPr lang="en-US" b="1" u="sng" dirty="0" smtClean="0"/>
              <a:t>The 15</a:t>
            </a:r>
            <a:r>
              <a:rPr lang="en-US" b="1" u="sng" baseline="30000" dirty="0" smtClean="0"/>
              <a:t>th</a:t>
            </a:r>
            <a:r>
              <a:rPr lang="en-US" b="1" u="sng" dirty="0" smtClean="0"/>
              <a:t> Amendment (1870)</a:t>
            </a:r>
            <a:r>
              <a:rPr lang="en-US" dirty="0" smtClean="0"/>
              <a:t>: African Americans are granted the right to vote.</a:t>
            </a:r>
          </a:p>
          <a:p>
            <a:pPr lvl="1"/>
            <a:r>
              <a:rPr lang="en-US" dirty="0" smtClean="0"/>
              <a:t>The right to vote cannot be denied “on account of race, color, or previous conditions of servitude.”</a:t>
            </a:r>
          </a:p>
          <a:p>
            <a:pPr lvl="1"/>
            <a:r>
              <a:rPr lang="en-US" dirty="0" smtClean="0"/>
              <a:t>African Americans were protected from white Southerners by the United States Army.</a:t>
            </a:r>
          </a:p>
          <a:p>
            <a:pPr lvl="1"/>
            <a:endParaRPr lang="en-US" dirty="0" smtClean="0"/>
          </a:p>
          <a:p>
            <a:r>
              <a:rPr lang="en-US" dirty="0" smtClean="0"/>
              <a:t>Once African Americans were given the right to vote, they joined the Republican Party – The party of Lincoln.</a:t>
            </a:r>
          </a:p>
          <a:p>
            <a:pPr lvl="1"/>
            <a:endParaRPr lang="en-US" b="1" u="sng" dirty="0"/>
          </a:p>
        </p:txBody>
      </p:sp>
      <p:sp>
        <p:nvSpPr>
          <p:cNvPr id="3" name="Title 2"/>
          <p:cNvSpPr>
            <a:spLocks noGrp="1"/>
          </p:cNvSpPr>
          <p:nvPr>
            <p:ph type="title"/>
          </p:nvPr>
        </p:nvSpPr>
        <p:spPr/>
        <p:txBody>
          <a:bodyPr>
            <a:normAutofit fontScale="90000"/>
          </a:bodyPr>
          <a:lstStyle/>
          <a:p>
            <a:pPr algn="ctr"/>
            <a:r>
              <a:rPr lang="en-US" dirty="0" smtClean="0"/>
              <a:t>Reconstruction</a:t>
            </a:r>
            <a:br>
              <a:rPr lang="en-US" dirty="0" smtClean="0"/>
            </a:br>
            <a:r>
              <a:rPr lang="en-US" dirty="0" smtClean="0"/>
              <a:t>“Black Republican” Reconstruction</a:t>
            </a:r>
            <a:endParaRPr lang="en-US" dirty="0"/>
          </a:p>
        </p:txBody>
      </p:sp>
      <p:grpSp>
        <p:nvGrpSpPr>
          <p:cNvPr id="48" name="SMARTInkShape-Group90"/>
          <p:cNvGrpSpPr/>
          <p:nvPr/>
        </p:nvGrpSpPr>
        <p:grpSpPr>
          <a:xfrm>
            <a:off x="698787" y="3991571"/>
            <a:ext cx="381656" cy="820726"/>
            <a:chOff x="698787" y="3991571"/>
            <a:chExt cx="381656" cy="820726"/>
          </a:xfrm>
        </p:grpSpPr>
        <p:sp>
          <p:nvSpPr>
            <p:cNvPr id="46" name="SMARTInkShape-176"/>
            <p:cNvSpPr/>
            <p:nvPr/>
          </p:nvSpPr>
          <p:spPr>
            <a:xfrm>
              <a:off x="760948" y="3991571"/>
              <a:ext cx="319495" cy="285333"/>
            </a:xfrm>
            <a:custGeom>
              <a:avLst/>
              <a:gdLst/>
              <a:ahLst/>
              <a:cxnLst/>
              <a:rect l="0" t="0" r="0" b="0"/>
              <a:pathLst>
                <a:path w="319495" h="285333">
                  <a:moveTo>
                    <a:pt x="158810" y="8929"/>
                  </a:moveTo>
                  <a:lnTo>
                    <a:pt x="149890" y="9"/>
                  </a:lnTo>
                  <a:lnTo>
                    <a:pt x="136578" y="0"/>
                  </a:lnTo>
                  <a:lnTo>
                    <a:pt x="131400" y="2645"/>
                  </a:lnTo>
                  <a:lnTo>
                    <a:pt x="89815" y="37499"/>
                  </a:lnTo>
                  <a:lnTo>
                    <a:pt x="67423" y="57494"/>
                  </a:lnTo>
                  <a:lnTo>
                    <a:pt x="35882" y="100927"/>
                  </a:lnTo>
                  <a:lnTo>
                    <a:pt x="16118" y="142327"/>
                  </a:lnTo>
                  <a:lnTo>
                    <a:pt x="11055" y="154538"/>
                  </a:lnTo>
                  <a:lnTo>
                    <a:pt x="174" y="196438"/>
                  </a:lnTo>
                  <a:lnTo>
                    <a:pt x="0" y="208352"/>
                  </a:lnTo>
                  <a:lnTo>
                    <a:pt x="5481" y="225224"/>
                  </a:lnTo>
                  <a:lnTo>
                    <a:pt x="23008" y="252842"/>
                  </a:lnTo>
                  <a:lnTo>
                    <a:pt x="49216" y="270453"/>
                  </a:lnTo>
                  <a:lnTo>
                    <a:pt x="90380" y="282584"/>
                  </a:lnTo>
                  <a:lnTo>
                    <a:pt x="120119" y="285332"/>
                  </a:lnTo>
                  <a:lnTo>
                    <a:pt x="160574" y="273284"/>
                  </a:lnTo>
                  <a:lnTo>
                    <a:pt x="196623" y="263308"/>
                  </a:lnTo>
                  <a:lnTo>
                    <a:pt x="241223" y="231769"/>
                  </a:lnTo>
                  <a:lnTo>
                    <a:pt x="283221" y="196417"/>
                  </a:lnTo>
                  <a:lnTo>
                    <a:pt x="302778" y="172633"/>
                  </a:lnTo>
                  <a:lnTo>
                    <a:pt x="316650" y="145519"/>
                  </a:lnTo>
                  <a:lnTo>
                    <a:pt x="319290" y="115533"/>
                  </a:lnTo>
                  <a:lnTo>
                    <a:pt x="319494" y="96904"/>
                  </a:lnTo>
                  <a:lnTo>
                    <a:pt x="314789" y="82069"/>
                  </a:lnTo>
                  <a:lnTo>
                    <a:pt x="307111" y="69847"/>
                  </a:lnTo>
                  <a:lnTo>
                    <a:pt x="282044" y="50723"/>
                  </a:lnTo>
                  <a:lnTo>
                    <a:pt x="272781" y="47348"/>
                  </a:lnTo>
                  <a:lnTo>
                    <a:pt x="233100" y="37117"/>
                  </a:lnTo>
                  <a:lnTo>
                    <a:pt x="203458" y="35718"/>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177"/>
            <p:cNvSpPr/>
            <p:nvPr/>
          </p:nvSpPr>
          <p:spPr>
            <a:xfrm>
              <a:off x="698787" y="4545211"/>
              <a:ext cx="309163" cy="267086"/>
            </a:xfrm>
            <a:custGeom>
              <a:avLst/>
              <a:gdLst/>
              <a:ahLst/>
              <a:cxnLst/>
              <a:rect l="0" t="0" r="0" b="0"/>
              <a:pathLst>
                <a:path w="309163" h="267086">
                  <a:moveTo>
                    <a:pt x="274549" y="62508"/>
                  </a:moveTo>
                  <a:lnTo>
                    <a:pt x="241776" y="30727"/>
                  </a:lnTo>
                  <a:lnTo>
                    <a:pt x="229894" y="24921"/>
                  </a:lnTo>
                  <a:lnTo>
                    <a:pt x="223945" y="20998"/>
                  </a:lnTo>
                  <a:lnTo>
                    <a:pt x="215017" y="17797"/>
                  </a:lnTo>
                  <a:lnTo>
                    <a:pt x="205096" y="11998"/>
                  </a:lnTo>
                  <a:lnTo>
                    <a:pt x="161285" y="9049"/>
                  </a:lnTo>
                  <a:lnTo>
                    <a:pt x="120967" y="16628"/>
                  </a:lnTo>
                  <a:lnTo>
                    <a:pt x="100169" y="22235"/>
                  </a:lnTo>
                  <a:lnTo>
                    <a:pt x="57332" y="50848"/>
                  </a:lnTo>
                  <a:lnTo>
                    <a:pt x="22540" y="83627"/>
                  </a:lnTo>
                  <a:lnTo>
                    <a:pt x="7444" y="109858"/>
                  </a:lnTo>
                  <a:lnTo>
                    <a:pt x="607" y="134746"/>
                  </a:lnTo>
                  <a:lnTo>
                    <a:pt x="0" y="151168"/>
                  </a:lnTo>
                  <a:lnTo>
                    <a:pt x="10326" y="188811"/>
                  </a:lnTo>
                  <a:lnTo>
                    <a:pt x="23510" y="209953"/>
                  </a:lnTo>
                  <a:lnTo>
                    <a:pt x="45742" y="233883"/>
                  </a:lnTo>
                  <a:lnTo>
                    <a:pt x="64320" y="245798"/>
                  </a:lnTo>
                  <a:lnTo>
                    <a:pt x="105423" y="261772"/>
                  </a:lnTo>
                  <a:lnTo>
                    <a:pt x="149604" y="267085"/>
                  </a:lnTo>
                  <a:lnTo>
                    <a:pt x="176343" y="265006"/>
                  </a:lnTo>
                  <a:lnTo>
                    <a:pt x="220974" y="253620"/>
                  </a:lnTo>
                  <a:lnTo>
                    <a:pt x="246768" y="249110"/>
                  </a:lnTo>
                  <a:lnTo>
                    <a:pt x="289530" y="223624"/>
                  </a:lnTo>
                  <a:lnTo>
                    <a:pt x="297082" y="216467"/>
                  </a:lnTo>
                  <a:lnTo>
                    <a:pt x="305920" y="202273"/>
                  </a:lnTo>
                  <a:lnTo>
                    <a:pt x="308979" y="190350"/>
                  </a:lnTo>
                  <a:lnTo>
                    <a:pt x="309162" y="151347"/>
                  </a:lnTo>
                  <a:lnTo>
                    <a:pt x="292169" y="107303"/>
                  </a:lnTo>
                  <a:lnTo>
                    <a:pt x="267460" y="64383"/>
                  </a:lnTo>
                  <a:lnTo>
                    <a:pt x="249336" y="39066"/>
                  </a:lnTo>
                  <a:lnTo>
                    <a:pt x="212041"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9" name="SMARTInkShape-178"/>
          <p:cNvSpPr/>
          <p:nvPr/>
        </p:nvSpPr>
        <p:spPr>
          <a:xfrm>
            <a:off x="420109" y="3446968"/>
            <a:ext cx="356371" cy="285568"/>
          </a:xfrm>
          <a:custGeom>
            <a:avLst/>
            <a:gdLst/>
            <a:ahLst/>
            <a:cxnLst/>
            <a:rect l="0" t="0" r="0" b="0"/>
            <a:pathLst>
              <a:path w="356371" h="285568">
                <a:moveTo>
                  <a:pt x="187110" y="8821"/>
                </a:moveTo>
                <a:lnTo>
                  <a:pt x="182369" y="8821"/>
                </a:lnTo>
                <a:lnTo>
                  <a:pt x="180973" y="7829"/>
                </a:lnTo>
                <a:lnTo>
                  <a:pt x="180042" y="6175"/>
                </a:lnTo>
                <a:lnTo>
                  <a:pt x="178548" y="1132"/>
                </a:lnTo>
                <a:lnTo>
                  <a:pt x="175698" y="443"/>
                </a:lnTo>
                <a:lnTo>
                  <a:pt x="165784" y="0"/>
                </a:lnTo>
                <a:lnTo>
                  <a:pt x="163963" y="956"/>
                </a:lnTo>
                <a:lnTo>
                  <a:pt x="162749" y="2586"/>
                </a:lnTo>
                <a:lnTo>
                  <a:pt x="161939" y="4664"/>
                </a:lnTo>
                <a:lnTo>
                  <a:pt x="160408" y="6050"/>
                </a:lnTo>
                <a:lnTo>
                  <a:pt x="150820" y="10919"/>
                </a:lnTo>
                <a:lnTo>
                  <a:pt x="145184" y="14715"/>
                </a:lnTo>
                <a:lnTo>
                  <a:pt x="136433" y="17843"/>
                </a:lnTo>
                <a:lnTo>
                  <a:pt x="95203" y="47552"/>
                </a:lnTo>
                <a:lnTo>
                  <a:pt x="56393" y="86959"/>
                </a:lnTo>
                <a:lnTo>
                  <a:pt x="26380" y="127385"/>
                </a:lnTo>
                <a:lnTo>
                  <a:pt x="12485" y="148862"/>
                </a:lnTo>
                <a:lnTo>
                  <a:pt x="6654" y="167526"/>
                </a:lnTo>
                <a:lnTo>
                  <a:pt x="2728" y="174607"/>
                </a:lnTo>
                <a:lnTo>
                  <a:pt x="517" y="185163"/>
                </a:lnTo>
                <a:lnTo>
                  <a:pt x="0" y="195013"/>
                </a:lnTo>
                <a:lnTo>
                  <a:pt x="2416" y="203360"/>
                </a:lnTo>
                <a:lnTo>
                  <a:pt x="15048" y="222965"/>
                </a:lnTo>
                <a:lnTo>
                  <a:pt x="17372" y="229012"/>
                </a:lnTo>
                <a:lnTo>
                  <a:pt x="38395" y="252896"/>
                </a:lnTo>
                <a:lnTo>
                  <a:pt x="56347" y="263813"/>
                </a:lnTo>
                <a:lnTo>
                  <a:pt x="67226" y="267598"/>
                </a:lnTo>
                <a:lnTo>
                  <a:pt x="77726" y="273570"/>
                </a:lnTo>
                <a:lnTo>
                  <a:pt x="119573" y="282767"/>
                </a:lnTo>
                <a:lnTo>
                  <a:pt x="164149" y="285567"/>
                </a:lnTo>
                <a:lnTo>
                  <a:pt x="180417" y="284627"/>
                </a:lnTo>
                <a:lnTo>
                  <a:pt x="197951" y="278569"/>
                </a:lnTo>
                <a:lnTo>
                  <a:pt x="214465" y="274616"/>
                </a:lnTo>
                <a:lnTo>
                  <a:pt x="229280" y="267161"/>
                </a:lnTo>
                <a:lnTo>
                  <a:pt x="247915" y="255753"/>
                </a:lnTo>
                <a:lnTo>
                  <a:pt x="277731" y="245694"/>
                </a:lnTo>
                <a:lnTo>
                  <a:pt x="301116" y="227476"/>
                </a:lnTo>
                <a:lnTo>
                  <a:pt x="304786" y="226029"/>
                </a:lnTo>
                <a:lnTo>
                  <a:pt x="311509" y="219128"/>
                </a:lnTo>
                <a:lnTo>
                  <a:pt x="334922" y="189591"/>
                </a:lnTo>
                <a:lnTo>
                  <a:pt x="347905" y="145828"/>
                </a:lnTo>
                <a:lnTo>
                  <a:pt x="355410" y="123313"/>
                </a:lnTo>
                <a:lnTo>
                  <a:pt x="356370" y="108670"/>
                </a:lnTo>
                <a:lnTo>
                  <a:pt x="353948" y="100162"/>
                </a:lnTo>
                <a:lnTo>
                  <a:pt x="335772" y="69713"/>
                </a:lnTo>
                <a:lnTo>
                  <a:pt x="294027" y="37525"/>
                </a:lnTo>
                <a:lnTo>
                  <a:pt x="282254" y="31500"/>
                </a:lnTo>
                <a:lnTo>
                  <a:pt x="239503" y="19975"/>
                </a:lnTo>
                <a:lnTo>
                  <a:pt x="204969" y="8821"/>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179"/>
          <p:cNvSpPr/>
          <p:nvPr/>
        </p:nvSpPr>
        <p:spPr>
          <a:xfrm>
            <a:off x="428628" y="2464923"/>
            <a:ext cx="348100" cy="330001"/>
          </a:xfrm>
          <a:custGeom>
            <a:avLst/>
            <a:gdLst/>
            <a:ahLst/>
            <a:cxnLst/>
            <a:rect l="0" t="0" r="0" b="0"/>
            <a:pathLst>
              <a:path w="348100" h="330001">
                <a:moveTo>
                  <a:pt x="71435" y="8600"/>
                </a:moveTo>
                <a:lnTo>
                  <a:pt x="71435" y="13341"/>
                </a:lnTo>
                <a:lnTo>
                  <a:pt x="68789" y="18314"/>
                </a:lnTo>
                <a:lnTo>
                  <a:pt x="66694" y="21029"/>
                </a:lnTo>
                <a:lnTo>
                  <a:pt x="61721" y="24046"/>
                </a:lnTo>
                <a:lnTo>
                  <a:pt x="59006" y="24851"/>
                </a:lnTo>
                <a:lnTo>
                  <a:pt x="57195" y="26379"/>
                </a:lnTo>
                <a:lnTo>
                  <a:pt x="38192" y="53299"/>
                </a:lnTo>
                <a:lnTo>
                  <a:pt x="35824" y="59224"/>
                </a:lnTo>
                <a:lnTo>
                  <a:pt x="20334" y="80039"/>
                </a:lnTo>
                <a:lnTo>
                  <a:pt x="15428" y="104965"/>
                </a:lnTo>
                <a:lnTo>
                  <a:pt x="11816" y="112945"/>
                </a:lnTo>
                <a:lnTo>
                  <a:pt x="2865" y="155361"/>
                </a:lnTo>
                <a:lnTo>
                  <a:pt x="72" y="199952"/>
                </a:lnTo>
                <a:lnTo>
                  <a:pt x="0" y="242018"/>
                </a:lnTo>
                <a:lnTo>
                  <a:pt x="4738" y="256906"/>
                </a:lnTo>
                <a:lnTo>
                  <a:pt x="20988" y="283795"/>
                </a:lnTo>
                <a:lnTo>
                  <a:pt x="29501" y="292305"/>
                </a:lnTo>
                <a:lnTo>
                  <a:pt x="70114" y="324081"/>
                </a:lnTo>
                <a:lnTo>
                  <a:pt x="86808" y="328295"/>
                </a:lnTo>
                <a:lnTo>
                  <a:pt x="126894" y="330000"/>
                </a:lnTo>
                <a:lnTo>
                  <a:pt x="155026" y="329068"/>
                </a:lnTo>
                <a:lnTo>
                  <a:pt x="196465" y="311977"/>
                </a:lnTo>
                <a:lnTo>
                  <a:pt x="238123" y="291360"/>
                </a:lnTo>
                <a:lnTo>
                  <a:pt x="278802" y="270537"/>
                </a:lnTo>
                <a:lnTo>
                  <a:pt x="314116" y="239037"/>
                </a:lnTo>
                <a:lnTo>
                  <a:pt x="342265" y="194789"/>
                </a:lnTo>
                <a:lnTo>
                  <a:pt x="345593" y="185278"/>
                </a:lnTo>
                <a:lnTo>
                  <a:pt x="348099" y="142462"/>
                </a:lnTo>
                <a:lnTo>
                  <a:pt x="347254" y="104664"/>
                </a:lnTo>
                <a:lnTo>
                  <a:pt x="341185" y="87070"/>
                </a:lnTo>
                <a:lnTo>
                  <a:pt x="337230" y="70546"/>
                </a:lnTo>
                <a:lnTo>
                  <a:pt x="334952" y="64780"/>
                </a:lnTo>
                <a:lnTo>
                  <a:pt x="327129" y="55728"/>
                </a:lnTo>
                <a:lnTo>
                  <a:pt x="318030" y="47405"/>
                </a:lnTo>
                <a:lnTo>
                  <a:pt x="306337" y="32556"/>
                </a:lnTo>
                <a:lnTo>
                  <a:pt x="296221" y="24870"/>
                </a:lnTo>
                <a:lnTo>
                  <a:pt x="285110" y="20792"/>
                </a:lnTo>
                <a:lnTo>
                  <a:pt x="274550" y="17988"/>
                </a:lnTo>
                <a:lnTo>
                  <a:pt x="240062" y="3419"/>
                </a:lnTo>
                <a:lnTo>
                  <a:pt x="201581" y="0"/>
                </a:lnTo>
                <a:lnTo>
                  <a:pt x="178458" y="761"/>
                </a:lnTo>
                <a:lnTo>
                  <a:pt x="136742" y="7372"/>
                </a:lnTo>
                <a:lnTo>
                  <a:pt x="116083" y="860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180"/>
          <p:cNvSpPr/>
          <p:nvPr/>
        </p:nvSpPr>
        <p:spPr>
          <a:xfrm>
            <a:off x="419706" y="1482855"/>
            <a:ext cx="365874" cy="472701"/>
          </a:xfrm>
          <a:custGeom>
            <a:avLst/>
            <a:gdLst/>
            <a:ahLst/>
            <a:cxnLst/>
            <a:rect l="0" t="0" r="0" b="0"/>
            <a:pathLst>
              <a:path w="365874" h="472701">
                <a:moveTo>
                  <a:pt x="116075" y="53051"/>
                </a:moveTo>
                <a:lnTo>
                  <a:pt x="116075" y="44122"/>
                </a:lnTo>
                <a:lnTo>
                  <a:pt x="107513" y="44122"/>
                </a:lnTo>
                <a:lnTo>
                  <a:pt x="102514" y="48862"/>
                </a:lnTo>
                <a:lnTo>
                  <a:pt x="100126" y="53835"/>
                </a:lnTo>
                <a:lnTo>
                  <a:pt x="99489" y="56550"/>
                </a:lnTo>
                <a:lnTo>
                  <a:pt x="71247" y="99959"/>
                </a:lnTo>
                <a:lnTo>
                  <a:pt x="44633" y="142959"/>
                </a:lnTo>
                <a:lnTo>
                  <a:pt x="23802" y="184056"/>
                </a:lnTo>
                <a:lnTo>
                  <a:pt x="12888" y="207840"/>
                </a:lnTo>
                <a:lnTo>
                  <a:pt x="3131" y="249689"/>
                </a:lnTo>
                <a:lnTo>
                  <a:pt x="173" y="293989"/>
                </a:lnTo>
                <a:lnTo>
                  <a:pt x="0" y="335815"/>
                </a:lnTo>
                <a:lnTo>
                  <a:pt x="984" y="359635"/>
                </a:lnTo>
                <a:lnTo>
                  <a:pt x="7119" y="376504"/>
                </a:lnTo>
                <a:lnTo>
                  <a:pt x="14229" y="389219"/>
                </a:lnTo>
                <a:lnTo>
                  <a:pt x="16240" y="399574"/>
                </a:lnTo>
                <a:lnTo>
                  <a:pt x="18760" y="404121"/>
                </a:lnTo>
                <a:lnTo>
                  <a:pt x="56100" y="445351"/>
                </a:lnTo>
                <a:lnTo>
                  <a:pt x="95154" y="468754"/>
                </a:lnTo>
                <a:lnTo>
                  <a:pt x="122409" y="472221"/>
                </a:lnTo>
                <a:lnTo>
                  <a:pt x="162521" y="472700"/>
                </a:lnTo>
                <a:lnTo>
                  <a:pt x="189668" y="471745"/>
                </a:lnTo>
                <a:lnTo>
                  <a:pt x="232113" y="461722"/>
                </a:lnTo>
                <a:lnTo>
                  <a:pt x="261921" y="447666"/>
                </a:lnTo>
                <a:lnTo>
                  <a:pt x="300952" y="417058"/>
                </a:lnTo>
                <a:lnTo>
                  <a:pt x="309368" y="407316"/>
                </a:lnTo>
                <a:lnTo>
                  <a:pt x="328294" y="390332"/>
                </a:lnTo>
                <a:lnTo>
                  <a:pt x="351101" y="350588"/>
                </a:lnTo>
                <a:lnTo>
                  <a:pt x="362114" y="326871"/>
                </a:lnTo>
                <a:lnTo>
                  <a:pt x="365873" y="282576"/>
                </a:lnTo>
                <a:lnTo>
                  <a:pt x="365084" y="247355"/>
                </a:lnTo>
                <a:lnTo>
                  <a:pt x="351865" y="204745"/>
                </a:lnTo>
                <a:lnTo>
                  <a:pt x="341436" y="165420"/>
                </a:lnTo>
                <a:lnTo>
                  <a:pt x="323367" y="122362"/>
                </a:lnTo>
                <a:lnTo>
                  <a:pt x="292570" y="82536"/>
                </a:lnTo>
                <a:lnTo>
                  <a:pt x="282822" y="74093"/>
                </a:lnTo>
                <a:lnTo>
                  <a:pt x="255064" y="41894"/>
                </a:lnTo>
                <a:lnTo>
                  <a:pt x="214249" y="17551"/>
                </a:lnTo>
                <a:lnTo>
                  <a:pt x="183537" y="3471"/>
                </a:lnTo>
                <a:lnTo>
                  <a:pt x="142341" y="0"/>
                </a:lnTo>
                <a:lnTo>
                  <a:pt x="98147" y="9256"/>
                </a:lnTo>
                <a:lnTo>
                  <a:pt x="62484" y="20477"/>
                </a:lnTo>
                <a:lnTo>
                  <a:pt x="8919" y="44122"/>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For the first time in American History, large numbers of African Americans were allowed to not only vote in an election, but also hold public office in the South.</a:t>
            </a:r>
          </a:p>
          <a:p>
            <a:pPr lvl="1"/>
            <a:r>
              <a:rPr lang="en-US" dirty="0" smtClean="0"/>
              <a:t>265 African American men are elected to public office in the South (Federal, state, and local government)</a:t>
            </a:r>
          </a:p>
          <a:p>
            <a:pPr lvl="1"/>
            <a:r>
              <a:rPr lang="en-US" dirty="0" smtClean="0"/>
              <a:t>2 African Americans are elected to the United States Senate.</a:t>
            </a:r>
          </a:p>
          <a:p>
            <a:pPr lvl="1"/>
            <a:r>
              <a:rPr lang="en-US" dirty="0" smtClean="0"/>
              <a:t>16 African Americans are elected to the United States House of Representatives.</a:t>
            </a:r>
          </a:p>
          <a:p>
            <a:pPr lvl="1"/>
            <a:r>
              <a:rPr lang="en-US" dirty="0" smtClean="0"/>
              <a:t>In South Carolina, African Americans controlled the state legislature.</a:t>
            </a:r>
          </a:p>
          <a:p>
            <a:r>
              <a:rPr lang="en-US" dirty="0" smtClean="0"/>
              <a:t>The Republican Party gained control of the South from white Democrats (ex-Confederates).</a:t>
            </a:r>
          </a:p>
          <a:p>
            <a:endParaRPr lang="en-US" dirty="0"/>
          </a:p>
        </p:txBody>
      </p:sp>
      <p:sp>
        <p:nvSpPr>
          <p:cNvPr id="3" name="Title 2"/>
          <p:cNvSpPr>
            <a:spLocks noGrp="1"/>
          </p:cNvSpPr>
          <p:nvPr>
            <p:ph type="title"/>
          </p:nvPr>
        </p:nvSpPr>
        <p:spPr/>
        <p:txBody>
          <a:bodyPr>
            <a:normAutofit/>
          </a:bodyPr>
          <a:lstStyle/>
          <a:p>
            <a:pPr algn="ctr"/>
            <a:r>
              <a:rPr lang="en-US" sz="3200" dirty="0" smtClean="0"/>
              <a:t>Radical Reconstruction: </a:t>
            </a:r>
            <a:br>
              <a:rPr lang="en-US" sz="3200" dirty="0" smtClean="0"/>
            </a:br>
            <a:r>
              <a:rPr lang="en-US" sz="3200" dirty="0" smtClean="0"/>
              <a:t>“Black Republican” Reconstruction</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Two new groups formed in the South.</a:t>
            </a:r>
          </a:p>
          <a:p>
            <a:endParaRPr lang="en-US" dirty="0" smtClean="0"/>
          </a:p>
          <a:p>
            <a:r>
              <a:rPr lang="en-US" b="1" u="sng" dirty="0" smtClean="0"/>
              <a:t>Carpetbaggers</a:t>
            </a:r>
            <a:r>
              <a:rPr lang="en-US" dirty="0" smtClean="0"/>
              <a:t>: People from the North (white and black) who went to the South to start schools, build railroads, and protect the </a:t>
            </a:r>
            <a:r>
              <a:rPr lang="en-US" b="1" u="sng" dirty="0" smtClean="0"/>
              <a:t>civil rights </a:t>
            </a:r>
            <a:r>
              <a:rPr lang="en-US" dirty="0" smtClean="0"/>
              <a:t>of African Americans.</a:t>
            </a:r>
          </a:p>
          <a:p>
            <a:endParaRPr lang="en-US" dirty="0" smtClean="0"/>
          </a:p>
          <a:p>
            <a:r>
              <a:rPr lang="en-US" b="1" u="sng" dirty="0" smtClean="0"/>
              <a:t>Scalawags:</a:t>
            </a:r>
            <a:r>
              <a:rPr lang="en-US" dirty="0" smtClean="0"/>
              <a:t> Were white Southerners who joined the Republican Party and cooperated with the </a:t>
            </a:r>
            <a:r>
              <a:rPr lang="en-US" b="1" u="sng" dirty="0" smtClean="0"/>
              <a:t>Radical Reconstruction</a:t>
            </a:r>
            <a:r>
              <a:rPr lang="en-US" dirty="0" smtClean="0"/>
              <a:t>. </a:t>
            </a:r>
            <a:endParaRPr lang="en-US" b="1" u="sng" dirty="0" smtClean="0"/>
          </a:p>
          <a:p>
            <a:pPr lvl="1"/>
            <a:r>
              <a:rPr lang="en-US" dirty="0" smtClean="0"/>
              <a:t>Ex-Confederate politicians (Democrats) blamed them for allowing Northerners and African Americans to take control of the state governments.</a:t>
            </a:r>
            <a:endParaRPr lang="en-US" dirty="0"/>
          </a:p>
        </p:txBody>
      </p:sp>
      <p:sp>
        <p:nvSpPr>
          <p:cNvPr id="3" name="Title 2"/>
          <p:cNvSpPr>
            <a:spLocks noGrp="1"/>
          </p:cNvSpPr>
          <p:nvPr>
            <p:ph type="title"/>
          </p:nvPr>
        </p:nvSpPr>
        <p:spPr/>
        <p:txBody>
          <a:bodyPr>
            <a:normAutofit/>
          </a:bodyPr>
          <a:lstStyle/>
          <a:p>
            <a:pPr algn="ctr"/>
            <a:r>
              <a:rPr lang="en-US" sz="3200" dirty="0" smtClean="0"/>
              <a:t>Radical Reconstruction</a:t>
            </a:r>
            <a:br>
              <a:rPr lang="en-US" sz="3200" dirty="0" smtClean="0"/>
            </a:br>
            <a:r>
              <a:rPr lang="en-US" sz="3200" dirty="0" smtClean="0"/>
              <a:t>“Black Republican” Reconstruction</a:t>
            </a:r>
            <a:endParaRPr lang="en-US" sz="3200" dirty="0"/>
          </a:p>
        </p:txBody>
      </p:sp>
      <p:sp>
        <p:nvSpPr>
          <p:cNvPr id="4" name="SMARTInkShape-181"/>
          <p:cNvSpPr/>
          <p:nvPr/>
        </p:nvSpPr>
        <p:spPr>
          <a:xfrm>
            <a:off x="357188" y="3858039"/>
            <a:ext cx="320945" cy="383490"/>
          </a:xfrm>
          <a:custGeom>
            <a:avLst/>
            <a:gdLst/>
            <a:ahLst/>
            <a:cxnLst/>
            <a:rect l="0" t="0" r="0" b="0"/>
            <a:pathLst>
              <a:path w="320945" h="383490">
                <a:moveTo>
                  <a:pt x="125015" y="35305"/>
                </a:moveTo>
                <a:lnTo>
                  <a:pt x="125015" y="30564"/>
                </a:lnTo>
                <a:lnTo>
                  <a:pt x="124023" y="29168"/>
                </a:lnTo>
                <a:lnTo>
                  <a:pt x="122369" y="28237"/>
                </a:lnTo>
                <a:lnTo>
                  <a:pt x="120275" y="27616"/>
                </a:lnTo>
                <a:lnTo>
                  <a:pt x="112656" y="32218"/>
                </a:lnTo>
                <a:lnTo>
                  <a:pt x="69472" y="73130"/>
                </a:lnTo>
                <a:lnTo>
                  <a:pt x="42459" y="114288"/>
                </a:lnTo>
                <a:lnTo>
                  <a:pt x="20660" y="155343"/>
                </a:lnTo>
                <a:lnTo>
                  <a:pt x="12405" y="176705"/>
                </a:lnTo>
                <a:lnTo>
                  <a:pt x="9234" y="220837"/>
                </a:lnTo>
                <a:lnTo>
                  <a:pt x="10057" y="233850"/>
                </a:lnTo>
                <a:lnTo>
                  <a:pt x="24172" y="271368"/>
                </a:lnTo>
                <a:lnTo>
                  <a:pt x="33841" y="294427"/>
                </a:lnTo>
                <a:lnTo>
                  <a:pt x="55327" y="326637"/>
                </a:lnTo>
                <a:lnTo>
                  <a:pt x="67254" y="336104"/>
                </a:lnTo>
                <a:lnTo>
                  <a:pt x="106788" y="363595"/>
                </a:lnTo>
                <a:lnTo>
                  <a:pt x="130896" y="377193"/>
                </a:lnTo>
                <a:lnTo>
                  <a:pt x="160903" y="382304"/>
                </a:lnTo>
                <a:lnTo>
                  <a:pt x="205218" y="383489"/>
                </a:lnTo>
                <a:lnTo>
                  <a:pt x="217216" y="382538"/>
                </a:lnTo>
                <a:lnTo>
                  <a:pt x="247045" y="371130"/>
                </a:lnTo>
                <a:lnTo>
                  <a:pt x="278032" y="346062"/>
                </a:lnTo>
                <a:lnTo>
                  <a:pt x="288203" y="331551"/>
                </a:lnTo>
                <a:lnTo>
                  <a:pt x="306540" y="289430"/>
                </a:lnTo>
                <a:lnTo>
                  <a:pt x="317490" y="263729"/>
                </a:lnTo>
                <a:lnTo>
                  <a:pt x="320944" y="222334"/>
                </a:lnTo>
                <a:lnTo>
                  <a:pt x="318753" y="185183"/>
                </a:lnTo>
                <a:lnTo>
                  <a:pt x="307220" y="148344"/>
                </a:lnTo>
                <a:lnTo>
                  <a:pt x="302694" y="124691"/>
                </a:lnTo>
                <a:lnTo>
                  <a:pt x="274556" y="80133"/>
                </a:lnTo>
                <a:lnTo>
                  <a:pt x="252560" y="56176"/>
                </a:lnTo>
                <a:lnTo>
                  <a:pt x="230275" y="43032"/>
                </a:lnTo>
                <a:lnTo>
                  <a:pt x="187273" y="26609"/>
                </a:lnTo>
                <a:lnTo>
                  <a:pt x="148978" y="12515"/>
                </a:lnTo>
                <a:lnTo>
                  <a:pt x="106784" y="4302"/>
                </a:lnTo>
                <a:lnTo>
                  <a:pt x="65974" y="0"/>
                </a:lnTo>
                <a:lnTo>
                  <a:pt x="24946" y="7980"/>
                </a:lnTo>
                <a:lnTo>
                  <a:pt x="15055" y="9270"/>
                </a:lnTo>
                <a:lnTo>
                  <a:pt x="0" y="17445"/>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82"/>
          <p:cNvSpPr/>
          <p:nvPr/>
        </p:nvSpPr>
        <p:spPr>
          <a:xfrm>
            <a:off x="366370" y="2464603"/>
            <a:ext cx="347837" cy="366034"/>
          </a:xfrm>
          <a:custGeom>
            <a:avLst/>
            <a:gdLst/>
            <a:ahLst/>
            <a:cxnLst/>
            <a:rect l="0" t="0" r="0" b="0"/>
            <a:pathLst>
              <a:path w="347837" h="366034">
                <a:moveTo>
                  <a:pt x="214060" y="8920"/>
                </a:moveTo>
                <a:lnTo>
                  <a:pt x="209319" y="8920"/>
                </a:lnTo>
                <a:lnTo>
                  <a:pt x="207923" y="7928"/>
                </a:lnTo>
                <a:lnTo>
                  <a:pt x="206992" y="6275"/>
                </a:lnTo>
                <a:lnTo>
                  <a:pt x="206371" y="4180"/>
                </a:lnTo>
                <a:lnTo>
                  <a:pt x="204965" y="2784"/>
                </a:lnTo>
                <a:lnTo>
                  <a:pt x="200757" y="1232"/>
                </a:lnTo>
                <a:lnTo>
                  <a:pt x="174986" y="0"/>
                </a:lnTo>
                <a:lnTo>
                  <a:pt x="169243" y="2641"/>
                </a:lnTo>
                <a:lnTo>
                  <a:pt x="127214" y="34543"/>
                </a:lnTo>
                <a:lnTo>
                  <a:pt x="88472" y="74696"/>
                </a:lnTo>
                <a:lnTo>
                  <a:pt x="59203" y="115515"/>
                </a:lnTo>
                <a:lnTo>
                  <a:pt x="29503" y="153093"/>
                </a:lnTo>
                <a:lnTo>
                  <a:pt x="9460" y="196615"/>
                </a:lnTo>
                <a:lnTo>
                  <a:pt x="1666" y="227456"/>
                </a:lnTo>
                <a:lnTo>
                  <a:pt x="0" y="268438"/>
                </a:lnTo>
                <a:lnTo>
                  <a:pt x="852" y="284996"/>
                </a:lnTo>
                <a:lnTo>
                  <a:pt x="12191" y="317993"/>
                </a:lnTo>
                <a:lnTo>
                  <a:pt x="25483" y="336197"/>
                </a:lnTo>
                <a:lnTo>
                  <a:pt x="46729" y="349418"/>
                </a:lnTo>
                <a:lnTo>
                  <a:pt x="80575" y="361782"/>
                </a:lnTo>
                <a:lnTo>
                  <a:pt x="124824" y="365539"/>
                </a:lnTo>
                <a:lnTo>
                  <a:pt x="169419" y="366033"/>
                </a:lnTo>
                <a:lnTo>
                  <a:pt x="187274" y="364090"/>
                </a:lnTo>
                <a:lnTo>
                  <a:pt x="231920" y="345986"/>
                </a:lnTo>
                <a:lnTo>
                  <a:pt x="273922" y="330483"/>
                </a:lnTo>
                <a:lnTo>
                  <a:pt x="280757" y="327475"/>
                </a:lnTo>
                <a:lnTo>
                  <a:pt x="318085" y="289441"/>
                </a:lnTo>
                <a:lnTo>
                  <a:pt x="341516" y="253062"/>
                </a:lnTo>
                <a:lnTo>
                  <a:pt x="346723" y="223062"/>
                </a:lnTo>
                <a:lnTo>
                  <a:pt x="347836" y="186120"/>
                </a:lnTo>
                <a:lnTo>
                  <a:pt x="342638" y="171681"/>
                </a:lnTo>
                <a:lnTo>
                  <a:pt x="318883" y="131468"/>
                </a:lnTo>
                <a:lnTo>
                  <a:pt x="307281" y="116964"/>
                </a:lnTo>
                <a:lnTo>
                  <a:pt x="266979" y="91401"/>
                </a:lnTo>
                <a:lnTo>
                  <a:pt x="231789" y="70266"/>
                </a:lnTo>
                <a:lnTo>
                  <a:pt x="193529" y="61387"/>
                </a:lnTo>
                <a:lnTo>
                  <a:pt x="157044" y="53239"/>
                </a:lnTo>
                <a:lnTo>
                  <a:pt x="115833" y="44639"/>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the end of the Civil War, the southern states were treated as a defeated foreign nation.</a:t>
            </a:r>
          </a:p>
          <a:p>
            <a:endParaRPr lang="en-US" dirty="0" smtClean="0"/>
          </a:p>
          <a:p>
            <a:r>
              <a:rPr lang="en-US" dirty="0" smtClean="0"/>
              <a:t>Southern states would have to rejoin the United States.</a:t>
            </a:r>
          </a:p>
          <a:p>
            <a:endParaRPr lang="en-US" dirty="0" smtClean="0"/>
          </a:p>
          <a:p>
            <a:r>
              <a:rPr lang="en-US" dirty="0" smtClean="0"/>
              <a:t>Southerners had to regain their United States </a:t>
            </a:r>
            <a:r>
              <a:rPr lang="en-US" b="1" u="sng" dirty="0" smtClean="0"/>
              <a:t>citizenship</a:t>
            </a:r>
            <a:r>
              <a:rPr lang="en-US" dirty="0" smtClean="0"/>
              <a:t> by taking a </a:t>
            </a:r>
            <a:r>
              <a:rPr lang="en-US" b="1" u="sng" dirty="0" smtClean="0"/>
              <a:t>loyalty oath </a:t>
            </a:r>
            <a:r>
              <a:rPr lang="en-US" dirty="0" smtClean="0"/>
              <a:t>to the United States.</a:t>
            </a:r>
            <a:endParaRPr lang="en-US" dirty="0"/>
          </a:p>
        </p:txBody>
      </p:sp>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rpers.jpg"/>
          <p:cNvPicPr>
            <a:picLocks noGrp="1" noChangeAspect="1"/>
          </p:cNvPicPr>
          <p:nvPr>
            <p:ph idx="1"/>
          </p:nvPr>
        </p:nvPicPr>
        <p:blipFill>
          <a:blip r:embed="rId2"/>
          <a:srcRect l="-60747" r="-60747"/>
          <a:stretch>
            <a:fillRect/>
          </a:stretch>
        </p:blipFill>
        <p:spPr/>
      </p:pic>
      <p:sp>
        <p:nvSpPr>
          <p:cNvPr id="3" name="Title 2"/>
          <p:cNvSpPr>
            <a:spLocks noGrp="1"/>
          </p:cNvSpPr>
          <p:nvPr>
            <p:ph type="title"/>
          </p:nvPr>
        </p:nvSpPr>
        <p:spPr/>
        <p:txBody>
          <a:bodyPr>
            <a:normAutofit fontScale="90000"/>
          </a:bodyPr>
          <a:lstStyle/>
          <a:p>
            <a:pPr algn="ctr"/>
            <a:r>
              <a:rPr lang="en-US" dirty="0" smtClean="0"/>
              <a:t>The Democrats take control of the South</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u="sng" dirty="0" smtClean="0"/>
              <a:t>Sharecropping</a:t>
            </a:r>
            <a:r>
              <a:rPr lang="en-US" dirty="0" smtClean="0"/>
              <a:t>: A new farming/economic system developed in the South following the end of the Civil War.</a:t>
            </a:r>
          </a:p>
          <a:p>
            <a:pPr lvl="1"/>
            <a:r>
              <a:rPr lang="en-US" dirty="0" smtClean="0"/>
              <a:t>White landowners (plantation owners) could no longer use slaves to farm their property.</a:t>
            </a:r>
          </a:p>
          <a:p>
            <a:pPr lvl="1"/>
            <a:r>
              <a:rPr lang="en-US" dirty="0" smtClean="0"/>
              <a:t>Plantation owners divided their property up into small units and rented out each unit to a African American family.</a:t>
            </a:r>
          </a:p>
          <a:p>
            <a:pPr lvl="1"/>
            <a:r>
              <a:rPr lang="en-US" dirty="0" smtClean="0"/>
              <a:t>But African Americans had no money to buy tools or supplies with.</a:t>
            </a:r>
          </a:p>
          <a:p>
            <a:pPr lvl="1"/>
            <a:r>
              <a:rPr lang="en-US" dirty="0" smtClean="0"/>
              <a:t>The landowner would give the African American family tools, seeds, a house, clothes, and supplies to farm their unit of land.</a:t>
            </a:r>
          </a:p>
          <a:p>
            <a:pPr lvl="1"/>
            <a:r>
              <a:rPr lang="en-US" dirty="0" smtClean="0"/>
              <a:t>In return, the African American family would have to give half of their crops to the white landowner to pay for rent and supplies.</a:t>
            </a:r>
          </a:p>
          <a:p>
            <a:pPr lvl="1"/>
            <a:r>
              <a:rPr lang="en-US" dirty="0" smtClean="0"/>
              <a:t>If an African American family needed more supplies, they would have to give up even more than half of their crops to the white landowner.</a:t>
            </a:r>
          </a:p>
          <a:p>
            <a:pPr lvl="1">
              <a:buNone/>
            </a:pPr>
            <a:endParaRPr lang="en-US" dirty="0" smtClean="0"/>
          </a:p>
          <a:p>
            <a:r>
              <a:rPr lang="en-US" dirty="0" smtClean="0"/>
              <a:t>The white landowners did not have to do any work, the African American families renting out their land did all of the work for them.</a:t>
            </a:r>
          </a:p>
          <a:p>
            <a:pPr lvl="1"/>
            <a:r>
              <a:rPr lang="en-US" dirty="0" smtClean="0"/>
              <a:t>What does this sound like?</a:t>
            </a:r>
          </a:p>
        </p:txBody>
      </p:sp>
      <p:sp>
        <p:nvSpPr>
          <p:cNvPr id="3" name="Title 2"/>
          <p:cNvSpPr>
            <a:spLocks noGrp="1"/>
          </p:cNvSpPr>
          <p:nvPr>
            <p:ph type="title"/>
          </p:nvPr>
        </p:nvSpPr>
        <p:spPr/>
        <p:txBody>
          <a:bodyPr>
            <a:normAutofit/>
          </a:bodyPr>
          <a:lstStyle/>
          <a:p>
            <a:pPr algn="ctr"/>
            <a:r>
              <a:rPr lang="en-US" sz="3600" dirty="0" smtClean="0"/>
              <a:t>Reconstruction</a:t>
            </a:r>
            <a:br>
              <a:rPr lang="en-US" sz="3600" dirty="0" smtClean="0"/>
            </a:br>
            <a:r>
              <a:rPr lang="en-US" sz="3600" dirty="0" smtClean="0"/>
              <a:t>The Democrats take Control of the South</a:t>
            </a:r>
            <a:endParaRPr lang="en-US" sz="3600" dirty="0"/>
          </a:p>
        </p:txBody>
      </p:sp>
      <p:grpSp>
        <p:nvGrpSpPr>
          <p:cNvPr id="20" name="SMARTInkShape-Group100"/>
          <p:cNvGrpSpPr/>
          <p:nvPr/>
        </p:nvGrpSpPr>
        <p:grpSpPr>
          <a:xfrm>
            <a:off x="723830" y="2974614"/>
            <a:ext cx="311603" cy="1640009"/>
            <a:chOff x="723830" y="2974614"/>
            <a:chExt cx="311603" cy="1640009"/>
          </a:xfrm>
        </p:grpSpPr>
        <p:sp>
          <p:nvSpPr>
            <p:cNvPr id="15" name="SMARTInkShape-192"/>
            <p:cNvSpPr/>
            <p:nvPr/>
          </p:nvSpPr>
          <p:spPr>
            <a:xfrm>
              <a:off x="751862" y="4321985"/>
              <a:ext cx="266123" cy="292638"/>
            </a:xfrm>
            <a:custGeom>
              <a:avLst/>
              <a:gdLst/>
              <a:ahLst/>
              <a:cxnLst/>
              <a:rect l="0" t="0" r="0" b="0"/>
              <a:pathLst>
                <a:path w="266123" h="292638">
                  <a:moveTo>
                    <a:pt x="266122" y="53562"/>
                  </a:moveTo>
                  <a:lnTo>
                    <a:pt x="252820" y="40260"/>
                  </a:lnTo>
                  <a:lnTo>
                    <a:pt x="250288" y="35082"/>
                  </a:lnTo>
                  <a:lnTo>
                    <a:pt x="249613" y="32312"/>
                  </a:lnTo>
                  <a:lnTo>
                    <a:pt x="243923" y="23674"/>
                  </a:lnTo>
                  <a:lnTo>
                    <a:pt x="238727" y="20434"/>
                  </a:lnTo>
                  <a:lnTo>
                    <a:pt x="235953" y="19571"/>
                  </a:lnTo>
                  <a:lnTo>
                    <a:pt x="234103" y="18003"/>
                  </a:lnTo>
                  <a:lnTo>
                    <a:pt x="232048" y="13615"/>
                  </a:lnTo>
                  <a:lnTo>
                    <a:pt x="229515" y="12047"/>
                  </a:lnTo>
                  <a:lnTo>
                    <a:pt x="218455" y="8850"/>
                  </a:lnTo>
                  <a:lnTo>
                    <a:pt x="216485" y="6887"/>
                  </a:lnTo>
                  <a:lnTo>
                    <a:pt x="215171" y="4586"/>
                  </a:lnTo>
                  <a:lnTo>
                    <a:pt x="213303" y="3052"/>
                  </a:lnTo>
                  <a:lnTo>
                    <a:pt x="208582" y="1347"/>
                  </a:lnTo>
                  <a:lnTo>
                    <a:pt x="165790" y="0"/>
                  </a:lnTo>
                  <a:lnTo>
                    <a:pt x="156046" y="983"/>
                  </a:lnTo>
                  <a:lnTo>
                    <a:pt x="122641" y="15430"/>
                  </a:lnTo>
                  <a:lnTo>
                    <a:pt x="116890" y="16235"/>
                  </a:lnTo>
                  <a:lnTo>
                    <a:pt x="105208" y="22420"/>
                  </a:lnTo>
                  <a:lnTo>
                    <a:pt x="84830" y="34413"/>
                  </a:lnTo>
                  <a:lnTo>
                    <a:pt x="56017" y="47354"/>
                  </a:lnTo>
                  <a:lnTo>
                    <a:pt x="46073" y="56095"/>
                  </a:lnTo>
                  <a:lnTo>
                    <a:pt x="16174" y="98828"/>
                  </a:lnTo>
                  <a:lnTo>
                    <a:pt x="2211" y="128057"/>
                  </a:lnTo>
                  <a:lnTo>
                    <a:pt x="0" y="139918"/>
                  </a:lnTo>
                  <a:lnTo>
                    <a:pt x="1664" y="151804"/>
                  </a:lnTo>
                  <a:lnTo>
                    <a:pt x="16392" y="194577"/>
                  </a:lnTo>
                  <a:lnTo>
                    <a:pt x="27756" y="213745"/>
                  </a:lnTo>
                  <a:lnTo>
                    <a:pt x="66853" y="255936"/>
                  </a:lnTo>
                  <a:lnTo>
                    <a:pt x="84600" y="273818"/>
                  </a:lnTo>
                  <a:lnTo>
                    <a:pt x="99125" y="280438"/>
                  </a:lnTo>
                  <a:lnTo>
                    <a:pt x="140557" y="292336"/>
                  </a:lnTo>
                  <a:lnTo>
                    <a:pt x="153761" y="292637"/>
                  </a:lnTo>
                  <a:lnTo>
                    <a:pt x="190435" y="282098"/>
                  </a:lnTo>
                  <a:lnTo>
                    <a:pt x="222575" y="257151"/>
                  </a:lnTo>
                  <a:lnTo>
                    <a:pt x="232824" y="242649"/>
                  </a:lnTo>
                  <a:lnTo>
                    <a:pt x="245089" y="201315"/>
                  </a:lnTo>
                  <a:lnTo>
                    <a:pt x="246330" y="178369"/>
                  </a:lnTo>
                  <a:lnTo>
                    <a:pt x="232949" y="133988"/>
                  </a:lnTo>
                  <a:lnTo>
                    <a:pt x="213700" y="96846"/>
                  </a:lnTo>
                  <a:lnTo>
                    <a:pt x="167896" y="35703"/>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93"/>
            <p:cNvSpPr/>
            <p:nvPr/>
          </p:nvSpPr>
          <p:spPr>
            <a:xfrm>
              <a:off x="785959" y="3795117"/>
              <a:ext cx="230756" cy="267821"/>
            </a:xfrm>
            <a:custGeom>
              <a:avLst/>
              <a:gdLst/>
              <a:ahLst/>
              <a:cxnLst/>
              <a:rect l="0" t="0" r="0" b="0"/>
              <a:pathLst>
                <a:path w="230756" h="267821">
                  <a:moveTo>
                    <a:pt x="142729" y="0"/>
                  </a:moveTo>
                  <a:lnTo>
                    <a:pt x="142729" y="7689"/>
                  </a:lnTo>
                  <a:lnTo>
                    <a:pt x="141736" y="8102"/>
                  </a:lnTo>
                  <a:lnTo>
                    <a:pt x="137988" y="8562"/>
                  </a:lnTo>
                  <a:lnTo>
                    <a:pt x="136592" y="9677"/>
                  </a:lnTo>
                  <a:lnTo>
                    <a:pt x="135040" y="13561"/>
                  </a:lnTo>
                  <a:lnTo>
                    <a:pt x="133634" y="14994"/>
                  </a:lnTo>
                  <a:lnTo>
                    <a:pt x="124249" y="19939"/>
                  </a:lnTo>
                  <a:lnTo>
                    <a:pt x="118640" y="23745"/>
                  </a:lnTo>
                  <a:lnTo>
                    <a:pt x="109905" y="26879"/>
                  </a:lnTo>
                  <a:lnTo>
                    <a:pt x="89146" y="42182"/>
                  </a:lnTo>
                  <a:lnTo>
                    <a:pt x="72503" y="48902"/>
                  </a:lnTo>
                  <a:lnTo>
                    <a:pt x="50823" y="65597"/>
                  </a:lnTo>
                  <a:lnTo>
                    <a:pt x="24940" y="91042"/>
                  </a:lnTo>
                  <a:lnTo>
                    <a:pt x="20925" y="100325"/>
                  </a:lnTo>
                  <a:lnTo>
                    <a:pt x="18148" y="110073"/>
                  </a:lnTo>
                  <a:lnTo>
                    <a:pt x="2351" y="140835"/>
                  </a:lnTo>
                  <a:lnTo>
                    <a:pt x="0" y="171280"/>
                  </a:lnTo>
                  <a:lnTo>
                    <a:pt x="9586" y="197058"/>
                  </a:lnTo>
                  <a:lnTo>
                    <a:pt x="29666" y="230472"/>
                  </a:lnTo>
                  <a:lnTo>
                    <a:pt x="38239" y="239024"/>
                  </a:lnTo>
                  <a:lnTo>
                    <a:pt x="69712" y="261816"/>
                  </a:lnTo>
                  <a:lnTo>
                    <a:pt x="86588" y="266091"/>
                  </a:lnTo>
                  <a:lnTo>
                    <a:pt x="126747" y="267820"/>
                  </a:lnTo>
                  <a:lnTo>
                    <a:pt x="137610" y="266867"/>
                  </a:lnTo>
                  <a:lnTo>
                    <a:pt x="166651" y="255458"/>
                  </a:lnTo>
                  <a:lnTo>
                    <a:pt x="199125" y="234125"/>
                  </a:lnTo>
                  <a:lnTo>
                    <a:pt x="216730" y="212573"/>
                  </a:lnTo>
                  <a:lnTo>
                    <a:pt x="220266" y="203287"/>
                  </a:lnTo>
                  <a:lnTo>
                    <a:pt x="230619" y="163589"/>
                  </a:lnTo>
                  <a:lnTo>
                    <a:pt x="230755" y="139875"/>
                  </a:lnTo>
                  <a:lnTo>
                    <a:pt x="213917" y="98225"/>
                  </a:lnTo>
                  <a:lnTo>
                    <a:pt x="193316" y="61295"/>
                  </a:lnTo>
                  <a:lnTo>
                    <a:pt x="163399" y="30697"/>
                  </a:lnTo>
                  <a:lnTo>
                    <a:pt x="126482" y="5990"/>
                  </a:lnTo>
                  <a:lnTo>
                    <a:pt x="98080" y="0"/>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94"/>
            <p:cNvSpPr/>
            <p:nvPr/>
          </p:nvSpPr>
          <p:spPr>
            <a:xfrm>
              <a:off x="742563" y="3303984"/>
              <a:ext cx="275188" cy="321271"/>
            </a:xfrm>
            <a:custGeom>
              <a:avLst/>
              <a:gdLst/>
              <a:ahLst/>
              <a:cxnLst/>
              <a:rect l="0" t="0" r="0" b="0"/>
              <a:pathLst>
                <a:path w="275188" h="321271">
                  <a:moveTo>
                    <a:pt x="168265" y="0"/>
                  </a:moveTo>
                  <a:lnTo>
                    <a:pt x="151679" y="0"/>
                  </a:lnTo>
                  <a:lnTo>
                    <a:pt x="143528" y="6137"/>
                  </a:lnTo>
                  <a:lnTo>
                    <a:pt x="135249" y="9095"/>
                  </a:lnTo>
                  <a:lnTo>
                    <a:pt x="114671" y="24328"/>
                  </a:lnTo>
                  <a:lnTo>
                    <a:pt x="111700" y="25148"/>
                  </a:lnTo>
                  <a:lnTo>
                    <a:pt x="105752" y="31352"/>
                  </a:lnTo>
                  <a:lnTo>
                    <a:pt x="93850" y="46763"/>
                  </a:lnTo>
                  <a:lnTo>
                    <a:pt x="71900" y="65041"/>
                  </a:lnTo>
                  <a:lnTo>
                    <a:pt x="54409" y="91615"/>
                  </a:lnTo>
                  <a:lnTo>
                    <a:pt x="36230" y="109084"/>
                  </a:lnTo>
                  <a:lnTo>
                    <a:pt x="13596" y="148941"/>
                  </a:lnTo>
                  <a:lnTo>
                    <a:pt x="3323" y="189297"/>
                  </a:lnTo>
                  <a:lnTo>
                    <a:pt x="0" y="210098"/>
                  </a:lnTo>
                  <a:lnTo>
                    <a:pt x="7777" y="251944"/>
                  </a:lnTo>
                  <a:lnTo>
                    <a:pt x="11940" y="260142"/>
                  </a:lnTo>
                  <a:lnTo>
                    <a:pt x="29826" y="279626"/>
                  </a:lnTo>
                  <a:lnTo>
                    <a:pt x="45666" y="291763"/>
                  </a:lnTo>
                  <a:lnTo>
                    <a:pt x="58077" y="305501"/>
                  </a:lnTo>
                  <a:lnTo>
                    <a:pt x="91131" y="318058"/>
                  </a:lnTo>
                  <a:lnTo>
                    <a:pt x="132561" y="321270"/>
                  </a:lnTo>
                  <a:lnTo>
                    <a:pt x="162314" y="320451"/>
                  </a:lnTo>
                  <a:lnTo>
                    <a:pt x="203984" y="303376"/>
                  </a:lnTo>
                  <a:lnTo>
                    <a:pt x="240915" y="282760"/>
                  </a:lnTo>
                  <a:lnTo>
                    <a:pt x="254237" y="263736"/>
                  </a:lnTo>
                  <a:lnTo>
                    <a:pt x="271422" y="234237"/>
                  </a:lnTo>
                  <a:lnTo>
                    <a:pt x="275187" y="194974"/>
                  </a:lnTo>
                  <a:lnTo>
                    <a:pt x="274325" y="183890"/>
                  </a:lnTo>
                  <a:lnTo>
                    <a:pt x="257324" y="142837"/>
                  </a:lnTo>
                  <a:lnTo>
                    <a:pt x="236712" y="101201"/>
                  </a:lnTo>
                  <a:lnTo>
                    <a:pt x="201889" y="60646"/>
                  </a:lnTo>
                  <a:lnTo>
                    <a:pt x="162414" y="30042"/>
                  </a:lnTo>
                  <a:lnTo>
                    <a:pt x="146577" y="21910"/>
                  </a:lnTo>
                  <a:lnTo>
                    <a:pt x="105757" y="8930"/>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95"/>
            <p:cNvSpPr/>
            <p:nvPr/>
          </p:nvSpPr>
          <p:spPr>
            <a:xfrm>
              <a:off x="723830" y="2974614"/>
              <a:ext cx="311603" cy="311430"/>
            </a:xfrm>
            <a:custGeom>
              <a:avLst/>
              <a:gdLst/>
              <a:ahLst/>
              <a:cxnLst/>
              <a:rect l="0" t="0" r="0" b="0"/>
              <a:pathLst>
                <a:path w="311603" h="311430">
                  <a:moveTo>
                    <a:pt x="97701" y="97199"/>
                  </a:moveTo>
                  <a:lnTo>
                    <a:pt x="78274" y="109558"/>
                  </a:lnTo>
                  <a:lnTo>
                    <a:pt x="64164" y="125004"/>
                  </a:lnTo>
                  <a:lnTo>
                    <a:pt x="33586" y="165719"/>
                  </a:lnTo>
                  <a:lnTo>
                    <a:pt x="11461" y="207335"/>
                  </a:lnTo>
                  <a:lnTo>
                    <a:pt x="3467" y="225191"/>
                  </a:lnTo>
                  <a:lnTo>
                    <a:pt x="0" y="250216"/>
                  </a:lnTo>
                  <a:lnTo>
                    <a:pt x="4371" y="265127"/>
                  </a:lnTo>
                  <a:lnTo>
                    <a:pt x="14737" y="280814"/>
                  </a:lnTo>
                  <a:lnTo>
                    <a:pt x="29290" y="296506"/>
                  </a:lnTo>
                  <a:lnTo>
                    <a:pt x="37861" y="299881"/>
                  </a:lnTo>
                  <a:lnTo>
                    <a:pt x="77022" y="310112"/>
                  </a:lnTo>
                  <a:lnTo>
                    <a:pt x="118546" y="311429"/>
                  </a:lnTo>
                  <a:lnTo>
                    <a:pt x="136399" y="310494"/>
                  </a:lnTo>
                  <a:lnTo>
                    <a:pt x="172116" y="301422"/>
                  </a:lnTo>
                  <a:lnTo>
                    <a:pt x="212052" y="273061"/>
                  </a:lnTo>
                  <a:lnTo>
                    <a:pt x="251563" y="245857"/>
                  </a:lnTo>
                  <a:lnTo>
                    <a:pt x="278121" y="219300"/>
                  </a:lnTo>
                  <a:lnTo>
                    <a:pt x="299279" y="175312"/>
                  </a:lnTo>
                  <a:lnTo>
                    <a:pt x="311087" y="130681"/>
                  </a:lnTo>
                  <a:lnTo>
                    <a:pt x="311602" y="122663"/>
                  </a:lnTo>
                  <a:lnTo>
                    <a:pt x="302895" y="86033"/>
                  </a:lnTo>
                  <a:lnTo>
                    <a:pt x="290761" y="63182"/>
                  </a:lnTo>
                  <a:lnTo>
                    <a:pt x="282394" y="54629"/>
                  </a:lnTo>
                  <a:lnTo>
                    <a:pt x="238947" y="22820"/>
                  </a:lnTo>
                  <a:lnTo>
                    <a:pt x="207430" y="4928"/>
                  </a:lnTo>
                  <a:lnTo>
                    <a:pt x="201611" y="3935"/>
                  </a:lnTo>
                  <a:lnTo>
                    <a:pt x="183942" y="5293"/>
                  </a:lnTo>
                  <a:lnTo>
                    <a:pt x="154245" y="0"/>
                  </a:lnTo>
                  <a:lnTo>
                    <a:pt x="136393" y="4017"/>
                  </a:lnTo>
                  <a:lnTo>
                    <a:pt x="95937" y="19989"/>
                  </a:lnTo>
                  <a:lnTo>
                    <a:pt x="53053" y="34691"/>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96"/>
            <p:cNvSpPr/>
            <p:nvPr/>
          </p:nvSpPr>
          <p:spPr>
            <a:xfrm>
              <a:off x="848320" y="3107531"/>
              <a:ext cx="17861" cy="107158"/>
            </a:xfrm>
            <a:custGeom>
              <a:avLst/>
              <a:gdLst/>
              <a:ahLst/>
              <a:cxnLst/>
              <a:rect l="0" t="0" r="0" b="0"/>
              <a:pathLst>
                <a:path w="17861" h="107158">
                  <a:moveTo>
                    <a:pt x="17860" y="0"/>
                  </a:moveTo>
                  <a:lnTo>
                    <a:pt x="16868" y="28497"/>
                  </a:lnTo>
                  <a:lnTo>
                    <a:pt x="8765" y="72502"/>
                  </a:lnTo>
                  <a:lnTo>
                    <a:pt x="0" y="107157"/>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SMARTInkShape-Group101"/>
          <p:cNvGrpSpPr/>
          <p:nvPr/>
        </p:nvGrpSpPr>
        <p:grpSpPr>
          <a:xfrm>
            <a:off x="723305" y="2491393"/>
            <a:ext cx="303607" cy="375033"/>
            <a:chOff x="723305" y="2491393"/>
            <a:chExt cx="303607" cy="375033"/>
          </a:xfrm>
        </p:grpSpPr>
        <p:sp>
          <p:nvSpPr>
            <p:cNvPr id="21" name="SMARTInkShape-197"/>
            <p:cNvSpPr/>
            <p:nvPr/>
          </p:nvSpPr>
          <p:spPr>
            <a:xfrm>
              <a:off x="723305" y="2491393"/>
              <a:ext cx="303607" cy="375033"/>
            </a:xfrm>
            <a:custGeom>
              <a:avLst/>
              <a:gdLst/>
              <a:ahLst/>
              <a:cxnLst/>
              <a:rect l="0" t="0" r="0" b="0"/>
              <a:pathLst>
                <a:path w="303607" h="375033">
                  <a:moveTo>
                    <a:pt x="8929" y="196443"/>
                  </a:moveTo>
                  <a:lnTo>
                    <a:pt x="4189" y="201183"/>
                  </a:lnTo>
                  <a:lnTo>
                    <a:pt x="1862" y="208802"/>
                  </a:lnTo>
                  <a:lnTo>
                    <a:pt x="32" y="252534"/>
                  </a:lnTo>
                  <a:lnTo>
                    <a:pt x="2" y="275557"/>
                  </a:lnTo>
                  <a:lnTo>
                    <a:pt x="2647" y="283860"/>
                  </a:lnTo>
                  <a:lnTo>
                    <a:pt x="15231" y="300375"/>
                  </a:lnTo>
                  <a:lnTo>
                    <a:pt x="44654" y="334806"/>
                  </a:lnTo>
                  <a:lnTo>
                    <a:pt x="53580" y="340627"/>
                  </a:lnTo>
                  <a:lnTo>
                    <a:pt x="82102" y="360230"/>
                  </a:lnTo>
                  <a:lnTo>
                    <a:pt x="91391" y="363495"/>
                  </a:lnTo>
                  <a:lnTo>
                    <a:pt x="107776" y="367979"/>
                  </a:lnTo>
                  <a:lnTo>
                    <a:pt x="125199" y="372946"/>
                  </a:lnTo>
                  <a:lnTo>
                    <a:pt x="166698" y="374914"/>
                  </a:lnTo>
                  <a:lnTo>
                    <a:pt x="207245" y="375032"/>
                  </a:lnTo>
                  <a:lnTo>
                    <a:pt x="243986" y="374044"/>
                  </a:lnTo>
                  <a:lnTo>
                    <a:pt x="267711" y="364013"/>
                  </a:lnTo>
                  <a:lnTo>
                    <a:pt x="281027" y="352837"/>
                  </a:lnTo>
                  <a:lnTo>
                    <a:pt x="283651" y="347641"/>
                  </a:lnTo>
                  <a:lnTo>
                    <a:pt x="284351" y="344867"/>
                  </a:lnTo>
                  <a:lnTo>
                    <a:pt x="292633" y="330335"/>
                  </a:lnTo>
                  <a:lnTo>
                    <a:pt x="293315" y="327376"/>
                  </a:lnTo>
                  <a:lnTo>
                    <a:pt x="301568" y="312524"/>
                  </a:lnTo>
                  <a:lnTo>
                    <a:pt x="303585" y="270692"/>
                  </a:lnTo>
                  <a:lnTo>
                    <a:pt x="303606" y="248395"/>
                  </a:lnTo>
                  <a:lnTo>
                    <a:pt x="300962" y="241691"/>
                  </a:lnTo>
                  <a:lnTo>
                    <a:pt x="298868" y="238515"/>
                  </a:lnTo>
                  <a:lnTo>
                    <a:pt x="295920" y="224563"/>
                  </a:lnTo>
                  <a:lnTo>
                    <a:pt x="293760" y="193535"/>
                  </a:lnTo>
                  <a:lnTo>
                    <a:pt x="287626" y="176539"/>
                  </a:lnTo>
                  <a:lnTo>
                    <a:pt x="284831" y="139973"/>
                  </a:lnTo>
                  <a:lnTo>
                    <a:pt x="278071" y="122432"/>
                  </a:lnTo>
                  <a:lnTo>
                    <a:pt x="274339" y="104554"/>
                  </a:lnTo>
                  <a:lnTo>
                    <a:pt x="267155" y="91164"/>
                  </a:lnTo>
                  <a:lnTo>
                    <a:pt x="262603" y="84168"/>
                  </a:lnTo>
                  <a:lnTo>
                    <a:pt x="259048" y="74651"/>
                  </a:lnTo>
                  <a:lnTo>
                    <a:pt x="229162" y="41665"/>
                  </a:lnTo>
                  <a:lnTo>
                    <a:pt x="200255" y="21818"/>
                  </a:lnTo>
                  <a:lnTo>
                    <a:pt x="187686" y="15987"/>
                  </a:lnTo>
                  <a:lnTo>
                    <a:pt x="184655" y="13631"/>
                  </a:lnTo>
                  <a:lnTo>
                    <a:pt x="175996" y="11014"/>
                  </a:lnTo>
                  <a:lnTo>
                    <a:pt x="166525" y="8858"/>
                  </a:lnTo>
                  <a:lnTo>
                    <a:pt x="152360" y="2036"/>
                  </a:lnTo>
                  <a:lnTo>
                    <a:pt x="109022" y="6"/>
                  </a:lnTo>
                  <a:lnTo>
                    <a:pt x="105423" y="0"/>
                  </a:lnTo>
                  <a:lnTo>
                    <a:pt x="98779" y="2640"/>
                  </a:lnTo>
                  <a:lnTo>
                    <a:pt x="95618" y="4733"/>
                  </a:lnTo>
                  <a:lnTo>
                    <a:pt x="73348" y="11014"/>
                  </a:lnTo>
                  <a:lnTo>
                    <a:pt x="50669" y="23086"/>
                  </a:lnTo>
                  <a:lnTo>
                    <a:pt x="39597" y="26677"/>
                  </a:lnTo>
                  <a:lnTo>
                    <a:pt x="33143" y="31033"/>
                  </a:lnTo>
                  <a:lnTo>
                    <a:pt x="0" y="71427"/>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98"/>
            <p:cNvSpPr/>
            <p:nvPr/>
          </p:nvSpPr>
          <p:spPr>
            <a:xfrm>
              <a:off x="759023" y="2598539"/>
              <a:ext cx="133947" cy="241103"/>
            </a:xfrm>
            <a:custGeom>
              <a:avLst/>
              <a:gdLst/>
              <a:ahLst/>
              <a:cxnLst/>
              <a:rect l="0" t="0" r="0" b="0"/>
              <a:pathLst>
                <a:path w="133947" h="241103">
                  <a:moveTo>
                    <a:pt x="133946" y="0"/>
                  </a:moveTo>
                  <a:lnTo>
                    <a:pt x="133946" y="35101"/>
                  </a:lnTo>
                  <a:lnTo>
                    <a:pt x="119124" y="51522"/>
                  </a:lnTo>
                  <a:lnTo>
                    <a:pt x="109224" y="74679"/>
                  </a:lnTo>
                  <a:lnTo>
                    <a:pt x="103776" y="82138"/>
                  </a:lnTo>
                  <a:lnTo>
                    <a:pt x="98047" y="86115"/>
                  </a:lnTo>
                  <a:lnTo>
                    <a:pt x="91026" y="88668"/>
                  </a:lnTo>
                  <a:lnTo>
                    <a:pt x="68351" y="110272"/>
                  </a:lnTo>
                  <a:lnTo>
                    <a:pt x="36929" y="150228"/>
                  </a:lnTo>
                  <a:lnTo>
                    <a:pt x="21663" y="173909"/>
                  </a:lnTo>
                  <a:lnTo>
                    <a:pt x="9093" y="208868"/>
                  </a:lnTo>
                  <a:lnTo>
                    <a:pt x="0" y="241102"/>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SMARTInkShape-199"/>
          <p:cNvSpPr/>
          <p:nvPr/>
        </p:nvSpPr>
        <p:spPr>
          <a:xfrm>
            <a:off x="634008" y="1973462"/>
            <a:ext cx="446482" cy="312489"/>
          </a:xfrm>
          <a:custGeom>
            <a:avLst/>
            <a:gdLst/>
            <a:ahLst/>
            <a:cxnLst/>
            <a:rect l="0" t="0" r="0" b="0"/>
            <a:pathLst>
              <a:path w="446482" h="312489">
                <a:moveTo>
                  <a:pt x="214312" y="8929"/>
                </a:moveTo>
                <a:lnTo>
                  <a:pt x="214312" y="1240"/>
                </a:lnTo>
                <a:lnTo>
                  <a:pt x="213320" y="826"/>
                </a:lnTo>
                <a:lnTo>
                  <a:pt x="200652" y="0"/>
                </a:lnTo>
                <a:lnTo>
                  <a:pt x="199252" y="992"/>
                </a:lnTo>
                <a:lnTo>
                  <a:pt x="198319" y="2645"/>
                </a:lnTo>
                <a:lnTo>
                  <a:pt x="197697" y="4740"/>
                </a:lnTo>
                <a:lnTo>
                  <a:pt x="196290" y="6136"/>
                </a:lnTo>
                <a:lnTo>
                  <a:pt x="186903" y="11023"/>
                </a:lnTo>
                <a:lnTo>
                  <a:pt x="181294" y="14820"/>
                </a:lnTo>
                <a:lnTo>
                  <a:pt x="172559" y="17950"/>
                </a:lnTo>
                <a:lnTo>
                  <a:pt x="151800" y="33252"/>
                </a:lnTo>
                <a:lnTo>
                  <a:pt x="145849" y="35614"/>
                </a:lnTo>
                <a:lnTo>
                  <a:pt x="130968" y="48002"/>
                </a:lnTo>
                <a:lnTo>
                  <a:pt x="127661" y="53745"/>
                </a:lnTo>
                <a:lnTo>
                  <a:pt x="126779" y="56666"/>
                </a:lnTo>
                <a:lnTo>
                  <a:pt x="124207" y="58613"/>
                </a:lnTo>
                <a:lnTo>
                  <a:pt x="113090" y="62345"/>
                </a:lnTo>
                <a:lnTo>
                  <a:pt x="111112" y="64383"/>
                </a:lnTo>
                <a:lnTo>
                  <a:pt x="103197" y="74784"/>
                </a:lnTo>
                <a:lnTo>
                  <a:pt x="66471" y="113110"/>
                </a:lnTo>
                <a:lnTo>
                  <a:pt x="63682" y="122039"/>
                </a:lnTo>
                <a:lnTo>
                  <a:pt x="63030" y="127991"/>
                </a:lnTo>
                <a:lnTo>
                  <a:pt x="60094" y="133944"/>
                </a:lnTo>
                <a:lnTo>
                  <a:pt x="56474" y="139897"/>
                </a:lnTo>
                <a:lnTo>
                  <a:pt x="53444" y="148827"/>
                </a:lnTo>
                <a:lnTo>
                  <a:pt x="49219" y="154780"/>
                </a:lnTo>
                <a:lnTo>
                  <a:pt x="48687" y="157757"/>
                </a:lnTo>
                <a:lnTo>
                  <a:pt x="49325" y="160733"/>
                </a:lnTo>
                <a:lnTo>
                  <a:pt x="51688" y="167679"/>
                </a:lnTo>
                <a:lnTo>
                  <a:pt x="54521" y="200195"/>
                </a:lnTo>
                <a:lnTo>
                  <a:pt x="60636" y="213875"/>
                </a:lnTo>
                <a:lnTo>
                  <a:pt x="61260" y="216997"/>
                </a:lnTo>
                <a:lnTo>
                  <a:pt x="66878" y="226131"/>
                </a:lnTo>
                <a:lnTo>
                  <a:pt x="83466" y="244070"/>
                </a:lnTo>
                <a:lnTo>
                  <a:pt x="89351" y="247381"/>
                </a:lnTo>
                <a:lnTo>
                  <a:pt x="95274" y="249845"/>
                </a:lnTo>
                <a:lnTo>
                  <a:pt x="125016" y="274222"/>
                </a:lnTo>
                <a:lnTo>
                  <a:pt x="168083" y="290077"/>
                </a:lnTo>
                <a:lnTo>
                  <a:pt x="197788" y="301963"/>
                </a:lnTo>
                <a:lnTo>
                  <a:pt x="223810" y="306037"/>
                </a:lnTo>
                <a:lnTo>
                  <a:pt x="242426" y="311254"/>
                </a:lnTo>
                <a:lnTo>
                  <a:pt x="285918" y="312488"/>
                </a:lnTo>
                <a:lnTo>
                  <a:pt x="309401" y="311539"/>
                </a:lnTo>
                <a:lnTo>
                  <a:pt x="336722" y="304849"/>
                </a:lnTo>
                <a:lnTo>
                  <a:pt x="363806" y="302689"/>
                </a:lnTo>
                <a:lnTo>
                  <a:pt x="388081" y="294520"/>
                </a:lnTo>
                <a:lnTo>
                  <a:pt x="389689" y="292589"/>
                </a:lnTo>
                <a:lnTo>
                  <a:pt x="392469" y="287797"/>
                </a:lnTo>
                <a:lnTo>
                  <a:pt x="397011" y="282360"/>
                </a:lnTo>
                <a:lnTo>
                  <a:pt x="402337" y="279282"/>
                </a:lnTo>
                <a:lnTo>
                  <a:pt x="408012" y="276921"/>
                </a:lnTo>
                <a:lnTo>
                  <a:pt x="422701" y="264535"/>
                </a:lnTo>
                <a:lnTo>
                  <a:pt x="425992" y="258792"/>
                </a:lnTo>
                <a:lnTo>
                  <a:pt x="428447" y="252932"/>
                </a:lnTo>
                <a:lnTo>
                  <a:pt x="434415" y="244055"/>
                </a:lnTo>
                <a:lnTo>
                  <a:pt x="437617" y="235141"/>
                </a:lnTo>
                <a:lnTo>
                  <a:pt x="443416" y="226216"/>
                </a:lnTo>
                <a:lnTo>
                  <a:pt x="445575" y="217287"/>
                </a:lnTo>
                <a:lnTo>
                  <a:pt x="446481" y="172668"/>
                </a:lnTo>
                <a:lnTo>
                  <a:pt x="438382" y="146505"/>
                </a:lnTo>
                <a:lnTo>
                  <a:pt x="437922" y="140188"/>
                </a:lnTo>
                <a:lnTo>
                  <a:pt x="435072" y="134074"/>
                </a:lnTo>
                <a:lnTo>
                  <a:pt x="423337" y="119078"/>
                </a:lnTo>
                <a:lnTo>
                  <a:pt x="417769" y="107158"/>
                </a:lnTo>
                <a:lnTo>
                  <a:pt x="380990" y="68460"/>
                </a:lnTo>
                <a:lnTo>
                  <a:pt x="375042" y="65153"/>
                </a:lnTo>
                <a:lnTo>
                  <a:pt x="369092" y="62690"/>
                </a:lnTo>
                <a:lnTo>
                  <a:pt x="348257" y="47130"/>
                </a:lnTo>
                <a:lnTo>
                  <a:pt x="316343" y="35650"/>
                </a:lnTo>
                <a:lnTo>
                  <a:pt x="303773" y="28832"/>
                </a:lnTo>
                <a:lnTo>
                  <a:pt x="260544" y="18261"/>
                </a:lnTo>
                <a:lnTo>
                  <a:pt x="237850" y="16946"/>
                </a:lnTo>
                <a:lnTo>
                  <a:pt x="201390" y="9763"/>
                </a:lnTo>
                <a:lnTo>
                  <a:pt x="157591" y="9002"/>
                </a:lnTo>
                <a:lnTo>
                  <a:pt x="113017" y="9927"/>
                </a:lnTo>
                <a:lnTo>
                  <a:pt x="68375" y="18024"/>
                </a:lnTo>
                <a:lnTo>
                  <a:pt x="32468" y="27409"/>
                </a:lnTo>
                <a:lnTo>
                  <a:pt x="0" y="35718"/>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00"/>
          <p:cNvSpPr/>
          <p:nvPr/>
        </p:nvSpPr>
        <p:spPr>
          <a:xfrm>
            <a:off x="250031" y="1660942"/>
            <a:ext cx="428580" cy="267855"/>
          </a:xfrm>
          <a:custGeom>
            <a:avLst/>
            <a:gdLst/>
            <a:ahLst/>
            <a:cxnLst/>
            <a:rect l="0" t="0" r="0" b="0"/>
            <a:pathLst>
              <a:path w="428580" h="267855">
                <a:moveTo>
                  <a:pt x="241102" y="35699"/>
                </a:moveTo>
                <a:lnTo>
                  <a:pt x="241102" y="45180"/>
                </a:lnTo>
                <a:lnTo>
                  <a:pt x="239117" y="48964"/>
                </a:lnTo>
                <a:lnTo>
                  <a:pt x="231621" y="55816"/>
                </a:lnTo>
                <a:lnTo>
                  <a:pt x="224320" y="59522"/>
                </a:lnTo>
                <a:lnTo>
                  <a:pt x="190378" y="70474"/>
                </a:lnTo>
                <a:lnTo>
                  <a:pt x="175691" y="72130"/>
                </a:lnTo>
                <a:lnTo>
                  <a:pt x="158160" y="79069"/>
                </a:lnTo>
                <a:lnTo>
                  <a:pt x="139794" y="81087"/>
                </a:lnTo>
                <a:lnTo>
                  <a:pt x="100138" y="98822"/>
                </a:lnTo>
                <a:lnTo>
                  <a:pt x="56042" y="125011"/>
                </a:lnTo>
                <a:lnTo>
                  <a:pt x="48720" y="131948"/>
                </a:lnTo>
                <a:lnTo>
                  <a:pt x="30854" y="157903"/>
                </a:lnTo>
                <a:lnTo>
                  <a:pt x="24946" y="176549"/>
                </a:lnTo>
                <a:lnTo>
                  <a:pt x="22584" y="180200"/>
                </a:lnTo>
                <a:lnTo>
                  <a:pt x="19259" y="194820"/>
                </a:lnTo>
                <a:lnTo>
                  <a:pt x="21128" y="203323"/>
                </a:lnTo>
                <a:lnTo>
                  <a:pt x="24273" y="210409"/>
                </a:lnTo>
                <a:lnTo>
                  <a:pt x="31198" y="230820"/>
                </a:lnTo>
                <a:lnTo>
                  <a:pt x="39120" y="242781"/>
                </a:lnTo>
                <a:lnTo>
                  <a:pt x="52491" y="252609"/>
                </a:lnTo>
                <a:lnTo>
                  <a:pt x="92384" y="264707"/>
                </a:lnTo>
                <a:lnTo>
                  <a:pt x="136598" y="267685"/>
                </a:lnTo>
                <a:lnTo>
                  <a:pt x="180689" y="267854"/>
                </a:lnTo>
                <a:lnTo>
                  <a:pt x="196392" y="266871"/>
                </a:lnTo>
                <a:lnTo>
                  <a:pt x="241019" y="258776"/>
                </a:lnTo>
                <a:lnTo>
                  <a:pt x="278182" y="246621"/>
                </a:lnTo>
                <a:lnTo>
                  <a:pt x="319002" y="232097"/>
                </a:lnTo>
                <a:lnTo>
                  <a:pt x="350910" y="216270"/>
                </a:lnTo>
                <a:lnTo>
                  <a:pt x="394107" y="184894"/>
                </a:lnTo>
                <a:lnTo>
                  <a:pt x="424626" y="146083"/>
                </a:lnTo>
                <a:lnTo>
                  <a:pt x="426848" y="139990"/>
                </a:lnTo>
                <a:lnTo>
                  <a:pt x="428579" y="104530"/>
                </a:lnTo>
                <a:lnTo>
                  <a:pt x="423871" y="90599"/>
                </a:lnTo>
                <a:lnTo>
                  <a:pt x="412399" y="74251"/>
                </a:lnTo>
                <a:lnTo>
                  <a:pt x="385766" y="42370"/>
                </a:lnTo>
                <a:lnTo>
                  <a:pt x="347318" y="24279"/>
                </a:lnTo>
                <a:lnTo>
                  <a:pt x="311361" y="11982"/>
                </a:lnTo>
                <a:lnTo>
                  <a:pt x="267070" y="2645"/>
                </a:lnTo>
                <a:lnTo>
                  <a:pt x="229283" y="769"/>
                </a:lnTo>
                <a:lnTo>
                  <a:pt x="189314" y="214"/>
                </a:lnTo>
                <a:lnTo>
                  <a:pt x="149689" y="49"/>
                </a:lnTo>
                <a:lnTo>
                  <a:pt x="111821" y="0"/>
                </a:lnTo>
                <a:lnTo>
                  <a:pt x="67619" y="4724"/>
                </a:lnTo>
                <a:lnTo>
                  <a:pt x="27752" y="7670"/>
                </a:lnTo>
                <a:lnTo>
                  <a:pt x="0" y="8910"/>
                </a:lnTo>
              </a:path>
            </a:pathLst>
          </a:custGeom>
          <a:ln w="19050">
            <a:solidFill>
              <a:srgbClr val="0000FF"/>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1868, many Northerners lost interest in </a:t>
            </a:r>
            <a:r>
              <a:rPr lang="en-US" b="1" u="sng" dirty="0" smtClean="0"/>
              <a:t>Reconstruction</a:t>
            </a:r>
            <a:r>
              <a:rPr lang="en-US" u="sng" dirty="0" smtClean="0"/>
              <a:t>,</a:t>
            </a:r>
            <a:r>
              <a:rPr lang="en-US" dirty="0" smtClean="0"/>
              <a:t> they were concerned with other problems in the country.</a:t>
            </a:r>
          </a:p>
          <a:p>
            <a:pPr lvl="1"/>
            <a:endParaRPr lang="en-US" dirty="0" smtClean="0"/>
          </a:p>
          <a:p>
            <a:r>
              <a:rPr lang="en-US" dirty="0" smtClean="0"/>
              <a:t>By 1870, all the Southern states had rejoined the united States.</a:t>
            </a:r>
          </a:p>
          <a:p>
            <a:pPr lvl="1"/>
            <a:endParaRPr lang="en-US" dirty="0" smtClean="0"/>
          </a:p>
          <a:p>
            <a:r>
              <a:rPr lang="en-US" b="1" u="sng" dirty="0" smtClean="0"/>
              <a:t>Radical Republicans</a:t>
            </a:r>
            <a:r>
              <a:rPr lang="en-US" dirty="0" smtClean="0"/>
              <a:t> began to lose their power in </a:t>
            </a:r>
            <a:r>
              <a:rPr lang="en-US" b="1" u="sng" dirty="0" smtClean="0"/>
              <a:t>Congress</a:t>
            </a:r>
            <a:r>
              <a:rPr lang="en-US" dirty="0" smtClean="0"/>
              <a:t>.</a:t>
            </a:r>
          </a:p>
          <a:p>
            <a:pPr lvl="1"/>
            <a:endParaRPr lang="en-US" b="1" u="sng" dirty="0"/>
          </a:p>
        </p:txBody>
      </p:sp>
      <p:sp>
        <p:nvSpPr>
          <p:cNvPr id="3" name="Title 2"/>
          <p:cNvSpPr>
            <a:spLocks noGrp="1"/>
          </p:cNvSpPr>
          <p:nvPr>
            <p:ph type="title"/>
          </p:nvPr>
        </p:nvSpPr>
        <p:spPr/>
        <p:txBody>
          <a:bodyPr>
            <a:normAutofit/>
          </a:bodyPr>
          <a:lstStyle/>
          <a:p>
            <a:pPr algn="ctr"/>
            <a:r>
              <a:rPr lang="en-US" sz="3600" dirty="0" smtClean="0"/>
              <a:t>Reconstruction</a:t>
            </a:r>
            <a:br>
              <a:rPr lang="en-US" sz="3600" dirty="0" smtClean="0"/>
            </a:br>
            <a:r>
              <a:rPr lang="en-US" sz="3600" dirty="0" smtClean="0"/>
              <a:t>The Democrats take Control of the South</a:t>
            </a:r>
            <a:endParaRPr lang="en-US" sz="3600" dirty="0"/>
          </a:p>
        </p:txBody>
      </p:sp>
      <p:sp>
        <p:nvSpPr>
          <p:cNvPr id="4" name="SMARTInkShape-201"/>
          <p:cNvSpPr/>
          <p:nvPr/>
        </p:nvSpPr>
        <p:spPr>
          <a:xfrm>
            <a:off x="368217" y="1590054"/>
            <a:ext cx="390649" cy="374245"/>
          </a:xfrm>
          <a:custGeom>
            <a:avLst/>
            <a:gdLst/>
            <a:ahLst/>
            <a:cxnLst/>
            <a:rect l="0" t="0" r="0" b="0"/>
            <a:pathLst>
              <a:path w="390649" h="374245">
                <a:moveTo>
                  <a:pt x="87197" y="124446"/>
                </a:moveTo>
                <a:lnTo>
                  <a:pt x="87197" y="82530"/>
                </a:lnTo>
                <a:lnTo>
                  <a:pt x="87197" y="78643"/>
                </a:lnTo>
                <a:lnTo>
                  <a:pt x="84551" y="71678"/>
                </a:lnTo>
                <a:lnTo>
                  <a:pt x="78635" y="62508"/>
                </a:lnTo>
                <a:lnTo>
                  <a:pt x="48459" y="91754"/>
                </a:lnTo>
                <a:lnTo>
                  <a:pt x="45175" y="100325"/>
                </a:lnTo>
                <a:lnTo>
                  <a:pt x="44300" y="105389"/>
                </a:lnTo>
                <a:lnTo>
                  <a:pt x="41732" y="109757"/>
                </a:lnTo>
                <a:lnTo>
                  <a:pt x="22585" y="131797"/>
                </a:lnTo>
                <a:lnTo>
                  <a:pt x="9030" y="172153"/>
                </a:lnTo>
                <a:lnTo>
                  <a:pt x="1639" y="190947"/>
                </a:lnTo>
                <a:lnTo>
                  <a:pt x="0" y="213934"/>
                </a:lnTo>
                <a:lnTo>
                  <a:pt x="8989" y="258228"/>
                </a:lnTo>
                <a:lnTo>
                  <a:pt x="27792" y="300053"/>
                </a:lnTo>
                <a:lnTo>
                  <a:pt x="41373" y="317920"/>
                </a:lnTo>
                <a:lnTo>
                  <a:pt x="57965" y="331041"/>
                </a:lnTo>
                <a:lnTo>
                  <a:pt x="100885" y="350510"/>
                </a:lnTo>
                <a:lnTo>
                  <a:pt x="141402" y="365527"/>
                </a:lnTo>
                <a:lnTo>
                  <a:pt x="171877" y="372709"/>
                </a:lnTo>
                <a:lnTo>
                  <a:pt x="212781" y="374244"/>
                </a:lnTo>
                <a:lnTo>
                  <a:pt x="229332" y="373382"/>
                </a:lnTo>
                <a:lnTo>
                  <a:pt x="268441" y="359237"/>
                </a:lnTo>
                <a:lnTo>
                  <a:pt x="310594" y="341704"/>
                </a:lnTo>
                <a:lnTo>
                  <a:pt x="324068" y="335768"/>
                </a:lnTo>
                <a:lnTo>
                  <a:pt x="334025" y="327177"/>
                </a:lnTo>
                <a:lnTo>
                  <a:pt x="342750" y="317736"/>
                </a:lnTo>
                <a:lnTo>
                  <a:pt x="357826" y="305851"/>
                </a:lnTo>
                <a:lnTo>
                  <a:pt x="384728" y="261245"/>
                </a:lnTo>
                <a:lnTo>
                  <a:pt x="389005" y="243472"/>
                </a:lnTo>
                <a:lnTo>
                  <a:pt x="390648" y="200098"/>
                </a:lnTo>
                <a:lnTo>
                  <a:pt x="383646" y="169155"/>
                </a:lnTo>
                <a:lnTo>
                  <a:pt x="360751" y="124529"/>
                </a:lnTo>
                <a:lnTo>
                  <a:pt x="333312" y="79882"/>
                </a:lnTo>
                <a:lnTo>
                  <a:pt x="289879" y="35328"/>
                </a:lnTo>
                <a:lnTo>
                  <a:pt x="256328" y="16112"/>
                </a:lnTo>
                <a:lnTo>
                  <a:pt x="221037" y="3755"/>
                </a:lnTo>
                <a:lnTo>
                  <a:pt x="176480" y="0"/>
                </a:lnTo>
                <a:lnTo>
                  <a:pt x="134636" y="6672"/>
                </a:lnTo>
                <a:lnTo>
                  <a:pt x="96678" y="17544"/>
                </a:lnTo>
                <a:lnTo>
                  <a:pt x="64209" y="28941"/>
                </a:lnTo>
                <a:lnTo>
                  <a:pt x="24689" y="44079"/>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02"/>
          <p:cNvSpPr/>
          <p:nvPr/>
        </p:nvSpPr>
        <p:spPr>
          <a:xfrm>
            <a:off x="366316" y="4482703"/>
            <a:ext cx="365496" cy="419474"/>
          </a:xfrm>
          <a:custGeom>
            <a:avLst/>
            <a:gdLst/>
            <a:ahLst/>
            <a:cxnLst/>
            <a:rect l="0" t="0" r="0" b="0"/>
            <a:pathLst>
              <a:path w="365496" h="419474">
                <a:moveTo>
                  <a:pt x="151606" y="71438"/>
                </a:moveTo>
                <a:lnTo>
                  <a:pt x="143044" y="71438"/>
                </a:lnTo>
                <a:lnTo>
                  <a:pt x="142785" y="76178"/>
                </a:lnTo>
                <a:lnTo>
                  <a:pt x="140079" y="81151"/>
                </a:lnTo>
                <a:lnTo>
                  <a:pt x="136561" y="86669"/>
                </a:lnTo>
                <a:lnTo>
                  <a:pt x="133588" y="95353"/>
                </a:lnTo>
                <a:lnTo>
                  <a:pt x="94843" y="137106"/>
                </a:lnTo>
                <a:lnTo>
                  <a:pt x="51119" y="180854"/>
                </a:lnTo>
                <a:lnTo>
                  <a:pt x="36249" y="198370"/>
                </a:lnTo>
                <a:lnTo>
                  <a:pt x="13303" y="232340"/>
                </a:lnTo>
                <a:lnTo>
                  <a:pt x="9771" y="243161"/>
                </a:lnTo>
                <a:lnTo>
                  <a:pt x="3196" y="256815"/>
                </a:lnTo>
                <a:lnTo>
                  <a:pt x="0" y="296155"/>
                </a:lnTo>
                <a:lnTo>
                  <a:pt x="820" y="324640"/>
                </a:lnTo>
                <a:lnTo>
                  <a:pt x="12233" y="354237"/>
                </a:lnTo>
                <a:lnTo>
                  <a:pt x="20540" y="363483"/>
                </a:lnTo>
                <a:lnTo>
                  <a:pt x="57296" y="394972"/>
                </a:lnTo>
                <a:lnTo>
                  <a:pt x="98083" y="411148"/>
                </a:lnTo>
                <a:lnTo>
                  <a:pt x="109958" y="415897"/>
                </a:lnTo>
                <a:lnTo>
                  <a:pt x="151607" y="419473"/>
                </a:lnTo>
                <a:lnTo>
                  <a:pt x="181372" y="418674"/>
                </a:lnTo>
                <a:lnTo>
                  <a:pt x="223043" y="408670"/>
                </a:lnTo>
                <a:lnTo>
                  <a:pt x="251817" y="395607"/>
                </a:lnTo>
                <a:lnTo>
                  <a:pt x="291566" y="359992"/>
                </a:lnTo>
                <a:lnTo>
                  <a:pt x="320664" y="328353"/>
                </a:lnTo>
                <a:lnTo>
                  <a:pt x="349759" y="288607"/>
                </a:lnTo>
                <a:lnTo>
                  <a:pt x="363774" y="248165"/>
                </a:lnTo>
                <a:lnTo>
                  <a:pt x="365495" y="221109"/>
                </a:lnTo>
                <a:lnTo>
                  <a:pt x="361052" y="200562"/>
                </a:lnTo>
                <a:lnTo>
                  <a:pt x="341003" y="157824"/>
                </a:lnTo>
                <a:lnTo>
                  <a:pt x="303172" y="113444"/>
                </a:lnTo>
                <a:lnTo>
                  <a:pt x="282835" y="91160"/>
                </a:lnTo>
                <a:lnTo>
                  <a:pt x="240545" y="60769"/>
                </a:lnTo>
                <a:lnTo>
                  <a:pt x="202467" y="42835"/>
                </a:lnTo>
                <a:lnTo>
                  <a:pt x="168660" y="28898"/>
                </a:lnTo>
                <a:lnTo>
                  <a:pt x="133508" y="18484"/>
                </a:lnTo>
                <a:lnTo>
                  <a:pt x="92665" y="9115"/>
                </a:lnTo>
                <a:lnTo>
                  <a:pt x="44450" y="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5127769"/>
          </a:xfrm>
        </p:spPr>
        <p:txBody>
          <a:bodyPr>
            <a:normAutofit fontScale="77500" lnSpcReduction="20000"/>
          </a:bodyPr>
          <a:lstStyle/>
          <a:p>
            <a:r>
              <a:rPr lang="en-US" dirty="0" smtClean="0"/>
              <a:t>In 1868, white Southerners formed terrorist organizations to frighten African Americans from taking part in politics (voting, running for political office). </a:t>
            </a:r>
          </a:p>
          <a:p>
            <a:endParaRPr lang="en-US" dirty="0" smtClean="0"/>
          </a:p>
          <a:p>
            <a:r>
              <a:rPr lang="en-US" dirty="0" smtClean="0"/>
              <a:t>The most famous of these terrorist groups was </a:t>
            </a:r>
            <a:r>
              <a:rPr lang="en-US" b="1" u="sng" dirty="0" smtClean="0"/>
              <a:t>the Ku Klux Klan (KKK)</a:t>
            </a:r>
            <a:r>
              <a:rPr lang="en-US" dirty="0" smtClean="0"/>
              <a:t>.</a:t>
            </a:r>
          </a:p>
          <a:p>
            <a:pPr lvl="1"/>
            <a:r>
              <a:rPr lang="en-US" dirty="0" smtClean="0"/>
              <a:t>The </a:t>
            </a:r>
            <a:r>
              <a:rPr lang="en-US" b="1" u="sng" dirty="0" smtClean="0"/>
              <a:t>Ku Klux Klan</a:t>
            </a:r>
            <a:r>
              <a:rPr lang="en-US" dirty="0" smtClean="0"/>
              <a:t> used violence to scare African Americans.  </a:t>
            </a:r>
          </a:p>
          <a:p>
            <a:pPr lvl="1"/>
            <a:r>
              <a:rPr lang="en-US" dirty="0" smtClean="0"/>
              <a:t>If an African American was running for office or voting in an election, they faced numerous punishments from the KKK, including</a:t>
            </a:r>
          </a:p>
          <a:p>
            <a:pPr lvl="2"/>
            <a:r>
              <a:rPr lang="en-US" dirty="0" smtClean="0"/>
              <a:t>Being attacked.</a:t>
            </a:r>
          </a:p>
          <a:p>
            <a:pPr lvl="2"/>
            <a:r>
              <a:rPr lang="en-US" dirty="0" smtClean="0"/>
              <a:t>Murdered.</a:t>
            </a:r>
          </a:p>
          <a:p>
            <a:pPr lvl="2"/>
            <a:r>
              <a:rPr lang="en-US" dirty="0" smtClean="0"/>
              <a:t>Or having their house burnt down.</a:t>
            </a:r>
          </a:p>
          <a:p>
            <a:pPr lvl="2"/>
            <a:r>
              <a:rPr lang="en-US" dirty="0" smtClean="0"/>
              <a:t>The KKK also burnt down black churches in the South.</a:t>
            </a:r>
          </a:p>
          <a:p>
            <a:pPr lvl="2"/>
            <a:endParaRPr lang="en-US" dirty="0" smtClean="0"/>
          </a:p>
          <a:p>
            <a:r>
              <a:rPr lang="en-US" b="1" u="sng" dirty="0" smtClean="0"/>
              <a:t>Congress</a:t>
            </a:r>
            <a:r>
              <a:rPr lang="en-US" dirty="0" smtClean="0"/>
              <a:t> passed the </a:t>
            </a:r>
            <a:r>
              <a:rPr lang="en-US" b="1" u="sng" dirty="0" smtClean="0"/>
              <a:t>Force Acts (1870-1)</a:t>
            </a:r>
            <a:r>
              <a:rPr lang="en-US" dirty="0" smtClean="0"/>
              <a:t> to protect African Americans from white terrorist organizations.  But terrorist groups continued to hurt and kill African Americans in the South for taking part in politics.</a:t>
            </a:r>
          </a:p>
        </p:txBody>
      </p:sp>
      <p:sp>
        <p:nvSpPr>
          <p:cNvPr id="3" name="Title 2"/>
          <p:cNvSpPr>
            <a:spLocks noGrp="1"/>
          </p:cNvSpPr>
          <p:nvPr>
            <p:ph type="title"/>
          </p:nvPr>
        </p:nvSpPr>
        <p:spPr/>
        <p:txBody>
          <a:bodyPr>
            <a:normAutofit/>
          </a:bodyPr>
          <a:lstStyle/>
          <a:p>
            <a:pPr algn="ctr"/>
            <a:r>
              <a:rPr lang="en-US" sz="3600" dirty="0" smtClean="0"/>
              <a:t>Reconstruction</a:t>
            </a:r>
            <a:br>
              <a:rPr lang="en-US" sz="3600" dirty="0" smtClean="0"/>
            </a:br>
            <a:r>
              <a:rPr lang="en-US" sz="3600" dirty="0" smtClean="0"/>
              <a:t>The Democrats take Control of the South</a:t>
            </a:r>
            <a:endParaRPr lang="en-US" sz="3600" dirty="0"/>
          </a:p>
        </p:txBody>
      </p:sp>
      <p:grpSp>
        <p:nvGrpSpPr>
          <p:cNvPr id="7" name="SMARTInkShape-Group106"/>
          <p:cNvGrpSpPr/>
          <p:nvPr/>
        </p:nvGrpSpPr>
        <p:grpSpPr>
          <a:xfrm>
            <a:off x="339328" y="2375297"/>
            <a:ext cx="398022" cy="464311"/>
            <a:chOff x="339328" y="2375297"/>
            <a:chExt cx="398022" cy="464311"/>
          </a:xfrm>
        </p:grpSpPr>
        <p:sp>
          <p:nvSpPr>
            <p:cNvPr id="4" name="SMARTInkShape-203"/>
            <p:cNvSpPr/>
            <p:nvPr/>
          </p:nvSpPr>
          <p:spPr>
            <a:xfrm>
              <a:off x="339328" y="2616398"/>
              <a:ext cx="8931" cy="1"/>
            </a:xfrm>
            <a:custGeom>
              <a:avLst/>
              <a:gdLst/>
              <a:ahLst/>
              <a:cxnLst/>
              <a:rect l="0" t="0" r="0" b="0"/>
              <a:pathLst>
                <a:path w="8931" h="1">
                  <a:moveTo>
                    <a:pt x="8930" y="0"/>
                  </a:moveTo>
                  <a:lnTo>
                    <a:pt x="0" y="0"/>
                  </a:lnTo>
                  <a:close/>
                </a:path>
              </a:pathLst>
            </a:custGeom>
            <a:noFill/>
            <a:ln w="19050" cap="flat" cmpd="sng" algn="ctr">
              <a:solidFill>
                <a:srgbClr val="FF0000"/>
              </a:solidFill>
              <a:prstDash val="solid"/>
            </a:ln>
            <a:effectLst>
              <a:softEdge rad="12700"/>
            </a:effectLst>
            <a:extLst>
              <a:ext uri="{909E8E84-426E-40DD-AFC4-6F175D3DCCD1}">
                <a14:hiddenFill xmlns:a14="http://schemas.microsoft.com/office/drawing/2010/main">
                  <a:blipFill>
                    <a:blip r:embed="rId2">
                      <a:duotone>
                        <a:schemeClr val="accent1">
                          <a:shade val="40000"/>
                        </a:schemeClr>
                        <a:schemeClr val="accent1">
                          <a:tint val="42000"/>
                        </a:schemeClr>
                      </a:duotone>
                    </a:blip>
                    <a:tile tx="0" ty="0" sx="40000" sy="40000" flip="none" algn="tl"/>
                  </a:blipFill>
                </a14:hiddenFill>
              </a:ex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ARTInkShape-204"/>
            <p:cNvSpPr/>
            <p:nvPr/>
          </p:nvSpPr>
          <p:spPr>
            <a:xfrm>
              <a:off x="357188" y="2455665"/>
              <a:ext cx="380162" cy="383943"/>
            </a:xfrm>
            <a:custGeom>
              <a:avLst/>
              <a:gdLst/>
              <a:ahLst/>
              <a:cxnLst/>
              <a:rect l="0" t="0" r="0" b="0"/>
              <a:pathLst>
                <a:path w="380162" h="383943">
                  <a:moveTo>
                    <a:pt x="0" y="187523"/>
                  </a:moveTo>
                  <a:lnTo>
                    <a:pt x="0" y="204140"/>
                  </a:lnTo>
                  <a:lnTo>
                    <a:pt x="6136" y="212266"/>
                  </a:lnTo>
                  <a:lnTo>
                    <a:pt x="8561" y="221600"/>
                  </a:lnTo>
                  <a:lnTo>
                    <a:pt x="8820" y="227495"/>
                  </a:lnTo>
                  <a:lnTo>
                    <a:pt x="11527" y="232739"/>
                  </a:lnTo>
                  <a:lnTo>
                    <a:pt x="15045" y="238376"/>
                  </a:lnTo>
                  <a:lnTo>
                    <a:pt x="16608" y="244189"/>
                  </a:lnTo>
                  <a:lnTo>
                    <a:pt x="18017" y="246136"/>
                  </a:lnTo>
                  <a:lnTo>
                    <a:pt x="19949" y="247434"/>
                  </a:lnTo>
                  <a:lnTo>
                    <a:pt x="22229" y="248300"/>
                  </a:lnTo>
                  <a:lnTo>
                    <a:pt x="23749" y="249869"/>
                  </a:lnTo>
                  <a:lnTo>
                    <a:pt x="35804" y="275881"/>
                  </a:lnTo>
                  <a:lnTo>
                    <a:pt x="51933" y="300683"/>
                  </a:lnTo>
                  <a:lnTo>
                    <a:pt x="65862" y="323469"/>
                  </a:lnTo>
                  <a:lnTo>
                    <a:pt x="71605" y="327318"/>
                  </a:lnTo>
                  <a:lnTo>
                    <a:pt x="77465" y="330021"/>
                  </a:lnTo>
                  <a:lnTo>
                    <a:pt x="105173" y="353285"/>
                  </a:lnTo>
                  <a:lnTo>
                    <a:pt x="123154" y="359062"/>
                  </a:lnTo>
                  <a:lnTo>
                    <a:pt x="145790" y="371324"/>
                  </a:lnTo>
                  <a:lnTo>
                    <a:pt x="160134" y="374311"/>
                  </a:lnTo>
                  <a:lnTo>
                    <a:pt x="167412" y="375711"/>
                  </a:lnTo>
                  <a:lnTo>
                    <a:pt x="189223" y="382691"/>
                  </a:lnTo>
                  <a:lnTo>
                    <a:pt x="230558" y="383942"/>
                  </a:lnTo>
                  <a:lnTo>
                    <a:pt x="239061" y="381315"/>
                  </a:lnTo>
                  <a:lnTo>
                    <a:pt x="247140" y="377832"/>
                  </a:lnTo>
                  <a:lnTo>
                    <a:pt x="291599" y="366024"/>
                  </a:lnTo>
                  <a:lnTo>
                    <a:pt x="310460" y="356580"/>
                  </a:lnTo>
                  <a:lnTo>
                    <a:pt x="332292" y="342224"/>
                  </a:lnTo>
                  <a:lnTo>
                    <a:pt x="360237" y="301872"/>
                  </a:lnTo>
                  <a:lnTo>
                    <a:pt x="371092" y="282834"/>
                  </a:lnTo>
                  <a:lnTo>
                    <a:pt x="373875" y="270774"/>
                  </a:lnTo>
                  <a:lnTo>
                    <a:pt x="375936" y="238847"/>
                  </a:lnTo>
                  <a:lnTo>
                    <a:pt x="379741" y="230838"/>
                  </a:lnTo>
                  <a:lnTo>
                    <a:pt x="380161" y="226322"/>
                  </a:lnTo>
                  <a:lnTo>
                    <a:pt x="375433" y="187354"/>
                  </a:lnTo>
                  <a:lnTo>
                    <a:pt x="374105" y="158727"/>
                  </a:lnTo>
                  <a:lnTo>
                    <a:pt x="367989" y="141008"/>
                  </a:lnTo>
                  <a:lnTo>
                    <a:pt x="365956" y="131131"/>
                  </a:lnTo>
                  <a:lnTo>
                    <a:pt x="348074" y="100271"/>
                  </a:lnTo>
                  <a:lnTo>
                    <a:pt x="323445" y="66391"/>
                  </a:lnTo>
                  <a:lnTo>
                    <a:pt x="309376" y="55830"/>
                  </a:lnTo>
                  <a:lnTo>
                    <a:pt x="287979" y="30616"/>
                  </a:lnTo>
                  <a:lnTo>
                    <a:pt x="273732" y="22079"/>
                  </a:lnTo>
                  <a:lnTo>
                    <a:pt x="247122" y="11100"/>
                  </a:lnTo>
                  <a:lnTo>
                    <a:pt x="235058" y="3729"/>
                  </a:lnTo>
                  <a:lnTo>
                    <a:pt x="205987" y="217"/>
                  </a:lnTo>
                  <a:lnTo>
                    <a:pt x="163163" y="4"/>
                  </a:lnTo>
                  <a:lnTo>
                    <a:pt x="149307" y="0"/>
                  </a:lnTo>
                  <a:lnTo>
                    <a:pt x="135300" y="4740"/>
                  </a:lnTo>
                  <a:lnTo>
                    <a:pt x="100257" y="24211"/>
                  </a:lnTo>
                  <a:lnTo>
                    <a:pt x="96603" y="25070"/>
                  </a:lnTo>
                  <a:lnTo>
                    <a:pt x="94168" y="26635"/>
                  </a:lnTo>
                  <a:lnTo>
                    <a:pt x="92544" y="28670"/>
                  </a:lnTo>
                  <a:lnTo>
                    <a:pt x="89748" y="33578"/>
                  </a:lnTo>
                  <a:lnTo>
                    <a:pt x="83587" y="41919"/>
                  </a:lnTo>
                  <a:lnTo>
                    <a:pt x="80329" y="50674"/>
                  </a:lnTo>
                  <a:lnTo>
                    <a:pt x="72804" y="60753"/>
                  </a:lnTo>
                  <a:lnTo>
                    <a:pt x="71842" y="66728"/>
                  </a:lnTo>
                  <a:lnTo>
                    <a:pt x="71437" y="9822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05"/>
            <p:cNvSpPr/>
            <p:nvPr/>
          </p:nvSpPr>
          <p:spPr>
            <a:xfrm>
              <a:off x="384089" y="2375297"/>
              <a:ext cx="303497" cy="357183"/>
            </a:xfrm>
            <a:custGeom>
              <a:avLst/>
              <a:gdLst/>
              <a:ahLst/>
              <a:cxnLst/>
              <a:rect l="0" t="0" r="0" b="0"/>
              <a:pathLst>
                <a:path w="303497" h="357183">
                  <a:moveTo>
                    <a:pt x="98114" y="0"/>
                  </a:moveTo>
                  <a:lnTo>
                    <a:pt x="84812" y="13302"/>
                  </a:lnTo>
                  <a:lnTo>
                    <a:pt x="82280" y="18480"/>
                  </a:lnTo>
                  <a:lnTo>
                    <a:pt x="81605" y="21249"/>
                  </a:lnTo>
                  <a:lnTo>
                    <a:pt x="73365" y="35773"/>
                  </a:lnTo>
                  <a:lnTo>
                    <a:pt x="72685" y="38732"/>
                  </a:lnTo>
                  <a:lnTo>
                    <a:pt x="66987" y="47636"/>
                  </a:lnTo>
                  <a:lnTo>
                    <a:pt x="57166" y="59533"/>
                  </a:lnTo>
                  <a:lnTo>
                    <a:pt x="51551" y="71438"/>
                  </a:lnTo>
                  <a:lnTo>
                    <a:pt x="41181" y="83344"/>
                  </a:lnTo>
                  <a:lnTo>
                    <a:pt x="38084" y="91943"/>
                  </a:lnTo>
                  <a:lnTo>
                    <a:pt x="35715" y="101387"/>
                  </a:lnTo>
                  <a:lnTo>
                    <a:pt x="20225" y="131920"/>
                  </a:lnTo>
                  <a:lnTo>
                    <a:pt x="9433" y="171705"/>
                  </a:lnTo>
                  <a:lnTo>
                    <a:pt x="8099" y="182477"/>
                  </a:lnTo>
                  <a:lnTo>
                    <a:pt x="739" y="216377"/>
                  </a:lnTo>
                  <a:lnTo>
                    <a:pt x="0" y="239377"/>
                  </a:lnTo>
                  <a:lnTo>
                    <a:pt x="2583" y="247942"/>
                  </a:lnTo>
                  <a:lnTo>
                    <a:pt x="6047" y="256048"/>
                  </a:lnTo>
                  <a:lnTo>
                    <a:pt x="8989" y="270776"/>
                  </a:lnTo>
                  <a:lnTo>
                    <a:pt x="29776" y="305225"/>
                  </a:lnTo>
                  <a:lnTo>
                    <a:pt x="56445" y="333339"/>
                  </a:lnTo>
                  <a:lnTo>
                    <a:pt x="65043" y="336666"/>
                  </a:lnTo>
                  <a:lnTo>
                    <a:pt x="86731" y="343542"/>
                  </a:lnTo>
                  <a:lnTo>
                    <a:pt x="103987" y="353463"/>
                  </a:lnTo>
                  <a:lnTo>
                    <a:pt x="140286" y="356969"/>
                  </a:lnTo>
                  <a:lnTo>
                    <a:pt x="184933" y="357182"/>
                  </a:lnTo>
                  <a:lnTo>
                    <a:pt x="208104" y="356194"/>
                  </a:lnTo>
                  <a:lnTo>
                    <a:pt x="225159" y="350120"/>
                  </a:lnTo>
                  <a:lnTo>
                    <a:pt x="234946" y="348093"/>
                  </a:lnTo>
                  <a:lnTo>
                    <a:pt x="246034" y="341374"/>
                  </a:lnTo>
                  <a:lnTo>
                    <a:pt x="270719" y="318456"/>
                  </a:lnTo>
                  <a:lnTo>
                    <a:pt x="274046" y="312523"/>
                  </a:lnTo>
                  <a:lnTo>
                    <a:pt x="276517" y="306578"/>
                  </a:lnTo>
                  <a:lnTo>
                    <a:pt x="290843" y="287733"/>
                  </a:lnTo>
                  <a:lnTo>
                    <a:pt x="296477" y="269752"/>
                  </a:lnTo>
                  <a:lnTo>
                    <a:pt x="298817" y="266155"/>
                  </a:lnTo>
                  <a:lnTo>
                    <a:pt x="302110" y="251612"/>
                  </a:lnTo>
                  <a:lnTo>
                    <a:pt x="303473" y="208274"/>
                  </a:lnTo>
                  <a:lnTo>
                    <a:pt x="303496" y="166773"/>
                  </a:lnTo>
                  <a:lnTo>
                    <a:pt x="302505" y="154696"/>
                  </a:lnTo>
                  <a:lnTo>
                    <a:pt x="287683" y="113195"/>
                  </a:lnTo>
                  <a:lnTo>
                    <a:pt x="280401" y="102110"/>
                  </a:lnTo>
                  <a:lnTo>
                    <a:pt x="274792" y="89476"/>
                  </a:lnTo>
                  <a:lnTo>
                    <a:pt x="272454" y="86440"/>
                  </a:lnTo>
                  <a:lnTo>
                    <a:pt x="269856" y="77775"/>
                  </a:lnTo>
                  <a:lnTo>
                    <a:pt x="269163" y="72686"/>
                  </a:lnTo>
                  <a:lnTo>
                    <a:pt x="267710" y="69293"/>
                  </a:lnTo>
                  <a:lnTo>
                    <a:pt x="265748" y="67031"/>
                  </a:lnTo>
                  <a:lnTo>
                    <a:pt x="263448" y="65523"/>
                  </a:lnTo>
                  <a:lnTo>
                    <a:pt x="255471" y="53920"/>
                  </a:lnTo>
                  <a:lnTo>
                    <a:pt x="250023" y="40343"/>
                  </a:lnTo>
                  <a:lnTo>
                    <a:pt x="248004" y="38802"/>
                  </a:lnTo>
                  <a:lnTo>
                    <a:pt x="243115" y="36097"/>
                  </a:lnTo>
                  <a:lnTo>
                    <a:pt x="226032" y="21600"/>
                  </a:lnTo>
                  <a:lnTo>
                    <a:pt x="194602" y="10317"/>
                  </a:lnTo>
                  <a:lnTo>
                    <a:pt x="154178" y="8966"/>
                  </a:lnTo>
                  <a:lnTo>
                    <a:pt x="122063" y="9924"/>
                  </a:lnTo>
                  <a:lnTo>
                    <a:pt x="78995" y="31853"/>
                  </a:lnTo>
                  <a:lnTo>
                    <a:pt x="71325" y="35719"/>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781" b="9781"/>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56883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Election of 1876: Rutherford B. Hayes (Republican) vs. Samuel Tilden (Democrat)</a:t>
            </a:r>
          </a:p>
          <a:p>
            <a:endParaRPr lang="en-US" dirty="0" smtClean="0"/>
          </a:p>
          <a:p>
            <a:r>
              <a:rPr lang="en-US" dirty="0" smtClean="0"/>
              <a:t>Tilden won the popular vote, but the electoral votes from four states were disputed (due to </a:t>
            </a:r>
            <a:r>
              <a:rPr lang="en-US" b="1" u="sng" dirty="0" smtClean="0"/>
              <a:t>corruption</a:t>
            </a:r>
            <a:r>
              <a:rPr lang="en-US" dirty="0" smtClean="0"/>
              <a:t> by both Republicans and Democrats).  </a:t>
            </a:r>
          </a:p>
          <a:p>
            <a:pPr lvl="1"/>
            <a:r>
              <a:rPr lang="en-US" dirty="0" smtClean="0"/>
              <a:t>Florida, Louisiana, South Carolina, and Oregon.</a:t>
            </a:r>
          </a:p>
          <a:p>
            <a:pPr lvl="1"/>
            <a:endParaRPr lang="en-US" dirty="0" smtClean="0"/>
          </a:p>
          <a:p>
            <a:r>
              <a:rPr lang="en-US" dirty="0" smtClean="0"/>
              <a:t>Tilden won 184 electoral votes, and Hayes won 165 electoral votes.  20 electoral votes were left over.</a:t>
            </a:r>
          </a:p>
          <a:p>
            <a:endParaRPr lang="en-US" dirty="0" smtClean="0"/>
          </a:p>
          <a:p>
            <a:r>
              <a:rPr lang="en-US" b="1" u="sng" dirty="0" smtClean="0"/>
              <a:t>Congress</a:t>
            </a:r>
            <a:r>
              <a:rPr lang="en-US" dirty="0" smtClean="0"/>
              <a:t> created a special committee to resolve the election (Republicans and Democrats).</a:t>
            </a:r>
          </a:p>
        </p:txBody>
      </p:sp>
      <p:sp>
        <p:nvSpPr>
          <p:cNvPr id="3" name="Title 2"/>
          <p:cNvSpPr>
            <a:spLocks noGrp="1"/>
          </p:cNvSpPr>
          <p:nvPr>
            <p:ph type="title"/>
          </p:nvPr>
        </p:nvSpPr>
        <p:spPr/>
        <p:txBody>
          <a:bodyPr>
            <a:normAutofit/>
          </a:bodyPr>
          <a:lstStyle/>
          <a:p>
            <a:pPr algn="ctr"/>
            <a:r>
              <a:rPr lang="en-US" sz="3600" dirty="0" smtClean="0"/>
              <a:t>Reconstruction</a:t>
            </a:r>
            <a:br>
              <a:rPr lang="en-US" sz="3600" dirty="0" smtClean="0"/>
            </a:br>
            <a:r>
              <a:rPr lang="en-US" sz="3600" dirty="0" smtClean="0"/>
              <a:t>The Democrats take Control of the South</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 Democrats and Republicans agreed to a </a:t>
            </a:r>
            <a:r>
              <a:rPr lang="en-US" b="1" u="sng" dirty="0" smtClean="0"/>
              <a:t>compromise</a:t>
            </a:r>
            <a:r>
              <a:rPr lang="en-US" dirty="0" smtClean="0"/>
              <a:t>.</a:t>
            </a:r>
          </a:p>
          <a:p>
            <a:endParaRPr lang="en-US" dirty="0" smtClean="0"/>
          </a:p>
          <a:p>
            <a:r>
              <a:rPr lang="en-US" b="1" u="sng" dirty="0" smtClean="0"/>
              <a:t>The Compromise of 1877</a:t>
            </a:r>
            <a:r>
              <a:rPr lang="en-US" dirty="0" smtClean="0"/>
              <a:t>: Southern Democrats allowed Rutherford B. Hayes to become President, if he agreed to several demands.</a:t>
            </a:r>
          </a:p>
          <a:p>
            <a:pPr lvl="1"/>
            <a:r>
              <a:rPr lang="en-US" dirty="0" smtClean="0"/>
              <a:t>The United States Army had to leave the South.</a:t>
            </a:r>
          </a:p>
          <a:p>
            <a:pPr lvl="1"/>
            <a:r>
              <a:rPr lang="en-US" dirty="0" smtClean="0"/>
              <a:t>Hayes had to appoint a Southerner to his cabinet.</a:t>
            </a:r>
          </a:p>
          <a:p>
            <a:pPr lvl="1"/>
            <a:r>
              <a:rPr lang="en-US" dirty="0" smtClean="0"/>
              <a:t>Hayes had to supply the south with money to rebuild and industrialize their economy.</a:t>
            </a:r>
          </a:p>
          <a:p>
            <a:endParaRPr lang="en-US" dirty="0" smtClean="0"/>
          </a:p>
          <a:p>
            <a:r>
              <a:rPr lang="en-US" dirty="0" smtClean="0"/>
              <a:t>Rutherford B. Hayes agreed to the compromise and was declared the 19</a:t>
            </a:r>
            <a:r>
              <a:rPr lang="en-US" baseline="30000" dirty="0" smtClean="0"/>
              <a:t>th</a:t>
            </a:r>
            <a:r>
              <a:rPr lang="en-US" dirty="0" smtClean="0"/>
              <a:t> President of the United States.  </a:t>
            </a:r>
          </a:p>
          <a:p>
            <a:endParaRPr lang="en-US" dirty="0" smtClean="0"/>
          </a:p>
          <a:p>
            <a:r>
              <a:rPr lang="en-US" dirty="0" smtClean="0"/>
              <a:t>President Hayes removed the United States Army from the South, </a:t>
            </a:r>
            <a:r>
              <a:rPr lang="en-US" b="1" u="sng" dirty="0" smtClean="0"/>
              <a:t>Reconstruction</a:t>
            </a:r>
            <a:r>
              <a:rPr lang="en-US" dirty="0" smtClean="0"/>
              <a:t> was ended.</a:t>
            </a:r>
            <a:endParaRPr lang="en-US" b="1" u="sng" dirty="0" smtClean="0"/>
          </a:p>
          <a:p>
            <a:endParaRPr lang="en-US" b="1" u="sng" dirty="0" smtClean="0"/>
          </a:p>
          <a:p>
            <a:r>
              <a:rPr lang="en-US" dirty="0" smtClean="0"/>
              <a:t>However, African Americans no longer had the army to protect them from white terrorist groups and </a:t>
            </a:r>
            <a:r>
              <a:rPr lang="en-US" b="1" u="sng" dirty="0" smtClean="0"/>
              <a:t>discrimination</a:t>
            </a:r>
            <a:r>
              <a:rPr lang="en-US" dirty="0" smtClean="0"/>
              <a:t> by white Southern Democrats.</a:t>
            </a:r>
          </a:p>
          <a:p>
            <a:pPr lvl="1"/>
            <a:endParaRPr lang="en-US" dirty="0"/>
          </a:p>
        </p:txBody>
      </p:sp>
      <p:sp>
        <p:nvSpPr>
          <p:cNvPr id="3" name="Title 2"/>
          <p:cNvSpPr>
            <a:spLocks noGrp="1"/>
          </p:cNvSpPr>
          <p:nvPr>
            <p:ph type="title"/>
          </p:nvPr>
        </p:nvSpPr>
        <p:spPr/>
        <p:txBody>
          <a:bodyPr>
            <a:normAutofit/>
          </a:bodyPr>
          <a:lstStyle/>
          <a:p>
            <a:pPr algn="ctr"/>
            <a:r>
              <a:rPr lang="en-US" sz="3600" dirty="0" smtClean="0"/>
              <a:t>Reconstruction</a:t>
            </a:r>
            <a:br>
              <a:rPr lang="en-US" sz="3600" dirty="0" smtClean="0"/>
            </a:br>
            <a:r>
              <a:rPr lang="en-US" sz="3600" dirty="0" smtClean="0"/>
              <a:t>The Democrats take Control of the South</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1" name="Content Placeholder 10"/>
          <p:cNvPicPr>
            <a:picLocks noGrp="1" noChangeAspect="1"/>
          </p:cNvPicPr>
          <p:nvPr>
            <p:ph idx="1"/>
          </p:nvPr>
        </p:nvPicPr>
        <p:blipFill>
          <a:blip r:embed="rId2"/>
          <a:srcRect t="30926" b="30926"/>
          <a:stretch>
            <a:fillRect/>
          </a:stretch>
        </p:blipFill>
        <p:spPr>
          <a:xfrm>
            <a:off x="457200" y="1495140"/>
            <a:ext cx="8229600" cy="4572000"/>
          </a:xfrm>
        </p:spPr>
      </p:pic>
    </p:spTree>
    <p:extLst>
      <p:ext uri="{BB962C8B-B14F-4D97-AF65-F5344CB8AC3E}">
        <p14:creationId xmlns:p14="http://schemas.microsoft.com/office/powerpoint/2010/main" val="3341388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End of </a:t>
            </a:r>
            <a:r>
              <a:rPr lang="en-US" b="1" u="sng" dirty="0" smtClean="0"/>
              <a:t>Reconstruction</a:t>
            </a:r>
            <a:r>
              <a:rPr lang="en-US" b="1" dirty="0" smtClean="0"/>
              <a:t> </a:t>
            </a:r>
            <a:r>
              <a:rPr lang="en-US" dirty="0" smtClean="0"/>
              <a:t>for African Americans:</a:t>
            </a:r>
          </a:p>
          <a:p>
            <a:pPr lvl="1"/>
            <a:r>
              <a:rPr lang="en-US" dirty="0" smtClean="0"/>
              <a:t>After the </a:t>
            </a:r>
            <a:r>
              <a:rPr lang="en-US" b="1" u="sng" dirty="0" smtClean="0"/>
              <a:t>Compromise of 1877</a:t>
            </a:r>
            <a:r>
              <a:rPr lang="en-US" dirty="0" smtClean="0"/>
              <a:t>, white Southern Democrats were able to regain control of the state governments.</a:t>
            </a:r>
          </a:p>
          <a:p>
            <a:pPr lvl="1"/>
            <a:r>
              <a:rPr lang="en-US" dirty="0" smtClean="0"/>
              <a:t>White southern Democrats passed several laws to </a:t>
            </a:r>
            <a:r>
              <a:rPr lang="en-US" b="1" u="sng" dirty="0" smtClean="0"/>
              <a:t>segregate</a:t>
            </a:r>
            <a:r>
              <a:rPr lang="en-US" dirty="0" smtClean="0"/>
              <a:t> and </a:t>
            </a:r>
            <a:r>
              <a:rPr lang="en-US" b="1" u="sng" dirty="0" smtClean="0"/>
              <a:t>discriminate</a:t>
            </a:r>
            <a:r>
              <a:rPr lang="en-US" dirty="0" smtClean="0"/>
              <a:t> against African Americans.</a:t>
            </a:r>
          </a:p>
          <a:p>
            <a:pPr lvl="2"/>
            <a:r>
              <a:rPr lang="en-US" b="1" u="sng" dirty="0" smtClean="0"/>
              <a:t>Poll Taxes</a:t>
            </a:r>
            <a:r>
              <a:rPr lang="en-US" dirty="0" smtClean="0"/>
              <a:t>: A tax paid before someone can vote.</a:t>
            </a:r>
          </a:p>
          <a:p>
            <a:pPr lvl="2"/>
            <a:r>
              <a:rPr lang="en-US" b="1" u="sng" dirty="0" smtClean="0"/>
              <a:t>Jim Crow Laws</a:t>
            </a:r>
            <a:r>
              <a:rPr lang="en-US" dirty="0" smtClean="0"/>
              <a:t>: Laws passed by southern state governments that </a:t>
            </a:r>
            <a:r>
              <a:rPr lang="en-US" b="1" u="sng" dirty="0" smtClean="0"/>
              <a:t>segregated</a:t>
            </a:r>
            <a:r>
              <a:rPr lang="en-US" b="1" dirty="0" smtClean="0"/>
              <a:t> </a:t>
            </a:r>
            <a:r>
              <a:rPr lang="en-US" dirty="0" smtClean="0"/>
              <a:t>African Americans and whites.</a:t>
            </a:r>
          </a:p>
          <a:p>
            <a:pPr lvl="3"/>
            <a:r>
              <a:rPr lang="en-US" dirty="0" smtClean="0"/>
              <a:t>African Americans were not allowed to use the same schools, restaurants, hospitals, hotels, and trains as white southerners.</a:t>
            </a:r>
          </a:p>
          <a:p>
            <a:pPr lvl="2"/>
            <a:endParaRPr lang="en-US" dirty="0" smtClean="0"/>
          </a:p>
          <a:p>
            <a:pPr lvl="1"/>
            <a:endParaRPr lang="en-US" dirty="0" smtClean="0"/>
          </a:p>
          <a:p>
            <a:endParaRPr lang="en-US" dirty="0"/>
          </a:p>
        </p:txBody>
      </p:sp>
      <p:sp>
        <p:nvSpPr>
          <p:cNvPr id="3" name="Title 2"/>
          <p:cNvSpPr>
            <a:spLocks noGrp="1"/>
          </p:cNvSpPr>
          <p:nvPr>
            <p:ph type="title"/>
          </p:nvPr>
        </p:nvSpPr>
        <p:spPr/>
        <p:txBody>
          <a:bodyPr>
            <a:normAutofit/>
          </a:bodyPr>
          <a:lstStyle/>
          <a:p>
            <a:pPr algn="ctr"/>
            <a:r>
              <a:rPr lang="en-US" sz="3600" dirty="0" smtClean="0"/>
              <a:t>Reconstruction</a:t>
            </a:r>
            <a:br>
              <a:rPr lang="en-US" sz="3600" dirty="0" smtClean="0"/>
            </a:br>
            <a:r>
              <a:rPr lang="en-US" sz="3600" dirty="0" smtClean="0"/>
              <a:t>The Democrats take Control of the South</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28600"/>
            <a:ext cx="7772400" cy="1470025"/>
          </a:xfrm>
        </p:spPr>
        <p:txBody>
          <a:bodyPr/>
          <a:lstStyle/>
          <a:p>
            <a:r>
              <a:rPr lang="en-US">
                <a:solidFill>
                  <a:srgbClr val="FF0000"/>
                </a:solidFill>
              </a:rPr>
              <a:t>Plessy vs. Ferguson</a:t>
            </a:r>
          </a:p>
        </p:txBody>
      </p:sp>
      <p:sp>
        <p:nvSpPr>
          <p:cNvPr id="2051" name="Rectangle 3"/>
          <p:cNvSpPr>
            <a:spLocks noGrp="1" noChangeArrowheads="1"/>
          </p:cNvSpPr>
          <p:nvPr>
            <p:ph type="subTitle" idx="1"/>
          </p:nvPr>
        </p:nvSpPr>
        <p:spPr>
          <a:xfrm>
            <a:off x="1371600" y="2895600"/>
            <a:ext cx="6400800" cy="1752600"/>
          </a:xfrm>
        </p:spPr>
        <p:txBody>
          <a:bodyPr/>
          <a:lstStyle/>
          <a:p>
            <a:endParaRPr lang="en-US" dirty="0">
              <a:solidFill>
                <a:srgbClr val="FF0000"/>
              </a:solidFill>
            </a:endParaRPr>
          </a:p>
        </p:txBody>
      </p:sp>
    </p:spTree>
    <p:extLst>
      <p:ext uri="{BB962C8B-B14F-4D97-AF65-F5344CB8AC3E}">
        <p14:creationId xmlns:p14="http://schemas.microsoft.com/office/powerpoint/2010/main" val="34749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Republicans: Abraham Lincoln’s political party.</a:t>
            </a:r>
          </a:p>
          <a:p>
            <a:pPr lvl="1"/>
            <a:r>
              <a:rPr lang="en-US" dirty="0" smtClean="0"/>
              <a:t>Wanted to help African Americans in the South by</a:t>
            </a:r>
          </a:p>
          <a:p>
            <a:pPr lvl="2"/>
            <a:r>
              <a:rPr lang="en-US" dirty="0" smtClean="0"/>
              <a:t>Protecting their civil rights.</a:t>
            </a:r>
          </a:p>
          <a:p>
            <a:pPr lvl="2"/>
            <a:r>
              <a:rPr lang="en-US" dirty="0" smtClean="0"/>
              <a:t>Providing them with an education.</a:t>
            </a:r>
          </a:p>
          <a:p>
            <a:pPr lvl="2"/>
            <a:r>
              <a:rPr lang="en-US" dirty="0" smtClean="0"/>
              <a:t>Protecting them from the racism and </a:t>
            </a:r>
            <a:r>
              <a:rPr lang="en-US" b="1" u="sng" dirty="0" smtClean="0"/>
              <a:t>discrimination</a:t>
            </a:r>
            <a:r>
              <a:rPr lang="en-US" dirty="0" smtClean="0"/>
              <a:t> of ex-Confederates.</a:t>
            </a:r>
          </a:p>
          <a:p>
            <a:pPr lvl="1"/>
            <a:r>
              <a:rPr lang="en-US" dirty="0" smtClean="0"/>
              <a:t>Most Republicans lived in the North.</a:t>
            </a:r>
          </a:p>
          <a:p>
            <a:pPr lvl="1"/>
            <a:r>
              <a:rPr lang="en-US" dirty="0" smtClean="0"/>
              <a:t>Northern whites, African Americans, and some Southern whites were Republicans.</a:t>
            </a:r>
          </a:p>
          <a:p>
            <a:pPr lvl="1"/>
            <a:endParaRPr lang="en-US" dirty="0" smtClean="0"/>
          </a:p>
          <a:p>
            <a:r>
              <a:rPr lang="en-US" dirty="0" smtClean="0"/>
              <a:t>Democrats: The party of the South.</a:t>
            </a:r>
          </a:p>
          <a:p>
            <a:pPr lvl="1"/>
            <a:r>
              <a:rPr lang="en-US" dirty="0" smtClean="0"/>
              <a:t>Did not want to grant African Americans civil rights.</a:t>
            </a:r>
          </a:p>
          <a:p>
            <a:pPr lvl="2"/>
            <a:r>
              <a:rPr lang="en-US" dirty="0" smtClean="0"/>
              <a:t>They wanted to segregate African Americans from the white population.</a:t>
            </a:r>
          </a:p>
          <a:p>
            <a:pPr lvl="2"/>
            <a:r>
              <a:rPr lang="en-US" dirty="0" smtClean="0"/>
              <a:t>Did not want to give African Americans the right to vote.</a:t>
            </a:r>
          </a:p>
          <a:p>
            <a:pPr lvl="2"/>
            <a:r>
              <a:rPr lang="en-US" dirty="0" smtClean="0"/>
              <a:t>Did not want African Americans to have equal rights.</a:t>
            </a:r>
          </a:p>
          <a:p>
            <a:pPr lvl="1"/>
            <a:r>
              <a:rPr lang="en-US" dirty="0" smtClean="0"/>
              <a:t>Most Democrats were white southerners.</a:t>
            </a:r>
          </a:p>
          <a:p>
            <a:pPr lvl="1"/>
            <a:r>
              <a:rPr lang="en-US" dirty="0" smtClean="0"/>
              <a:t>Many ex-Confederates were Democrats, and they wished to regain power in the South after the Civil War ended.</a:t>
            </a:r>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pPr algn="ctr"/>
            <a:r>
              <a:rPr lang="en-US" dirty="0" smtClean="0"/>
              <a:t>Reconstruction	</a:t>
            </a:r>
            <a:br>
              <a:rPr lang="en-US" dirty="0" smtClean="0"/>
            </a:br>
            <a:r>
              <a:rPr lang="en-US" dirty="0" smtClean="0"/>
              <a:t>The Political Parties</a:t>
            </a:r>
            <a:endParaRPr lang="en-US" dirty="0"/>
          </a:p>
        </p:txBody>
      </p:sp>
      <p:sp>
        <p:nvSpPr>
          <p:cNvPr id="58" name="SMARTInkShape-191"/>
          <p:cNvSpPr/>
          <p:nvPr/>
        </p:nvSpPr>
        <p:spPr>
          <a:xfrm>
            <a:off x="821531" y="5098852"/>
            <a:ext cx="187525" cy="214313"/>
          </a:xfrm>
          <a:custGeom>
            <a:avLst/>
            <a:gdLst/>
            <a:ahLst/>
            <a:cxnLst/>
            <a:rect l="0" t="0" r="0" b="0"/>
            <a:pathLst>
              <a:path w="187525" h="214313">
                <a:moveTo>
                  <a:pt x="169664" y="0"/>
                </a:moveTo>
                <a:lnTo>
                  <a:pt x="144149" y="0"/>
                </a:lnTo>
                <a:lnTo>
                  <a:pt x="135299" y="7688"/>
                </a:lnTo>
                <a:lnTo>
                  <a:pt x="126376" y="8821"/>
                </a:lnTo>
                <a:lnTo>
                  <a:pt x="102903" y="8928"/>
                </a:lnTo>
                <a:lnTo>
                  <a:pt x="97659" y="11574"/>
                </a:lnTo>
                <a:lnTo>
                  <a:pt x="90949" y="16617"/>
                </a:lnTo>
                <a:lnTo>
                  <a:pt x="81754" y="17750"/>
                </a:lnTo>
                <a:lnTo>
                  <a:pt x="73512" y="23974"/>
                </a:lnTo>
                <a:lnTo>
                  <a:pt x="64153" y="26418"/>
                </a:lnTo>
                <a:lnTo>
                  <a:pt x="55704" y="32852"/>
                </a:lnTo>
                <a:lnTo>
                  <a:pt x="47373" y="35861"/>
                </a:lnTo>
                <a:lnTo>
                  <a:pt x="37450" y="43295"/>
                </a:lnTo>
                <a:lnTo>
                  <a:pt x="31491" y="44247"/>
                </a:lnTo>
                <a:lnTo>
                  <a:pt x="29924" y="45373"/>
                </a:lnTo>
                <a:lnTo>
                  <a:pt x="28879" y="47116"/>
                </a:lnTo>
                <a:lnTo>
                  <a:pt x="28183" y="49270"/>
                </a:lnTo>
                <a:lnTo>
                  <a:pt x="26726" y="50707"/>
                </a:lnTo>
                <a:lnTo>
                  <a:pt x="22462" y="52301"/>
                </a:lnTo>
                <a:lnTo>
                  <a:pt x="20928" y="53719"/>
                </a:lnTo>
                <a:lnTo>
                  <a:pt x="9333" y="70950"/>
                </a:lnTo>
                <a:lnTo>
                  <a:pt x="9049" y="76033"/>
                </a:lnTo>
                <a:lnTo>
                  <a:pt x="8017" y="77478"/>
                </a:lnTo>
                <a:lnTo>
                  <a:pt x="6337" y="78441"/>
                </a:lnTo>
                <a:lnTo>
                  <a:pt x="4225" y="79083"/>
                </a:lnTo>
                <a:lnTo>
                  <a:pt x="2817" y="80503"/>
                </a:lnTo>
                <a:lnTo>
                  <a:pt x="371" y="87942"/>
                </a:lnTo>
                <a:lnTo>
                  <a:pt x="0" y="132559"/>
                </a:lnTo>
                <a:lnTo>
                  <a:pt x="0" y="150159"/>
                </a:lnTo>
                <a:lnTo>
                  <a:pt x="992" y="150707"/>
                </a:lnTo>
                <a:lnTo>
                  <a:pt x="4741" y="151317"/>
                </a:lnTo>
                <a:lnTo>
                  <a:pt x="6137" y="152472"/>
                </a:lnTo>
                <a:lnTo>
                  <a:pt x="16959" y="169574"/>
                </a:lnTo>
                <a:lnTo>
                  <a:pt x="17460" y="173924"/>
                </a:lnTo>
                <a:lnTo>
                  <a:pt x="18585" y="175480"/>
                </a:lnTo>
                <a:lnTo>
                  <a:pt x="20328" y="176518"/>
                </a:lnTo>
                <a:lnTo>
                  <a:pt x="25513" y="178183"/>
                </a:lnTo>
                <a:lnTo>
                  <a:pt x="43289" y="195099"/>
                </a:lnTo>
                <a:lnTo>
                  <a:pt x="48986" y="196052"/>
                </a:lnTo>
                <a:lnTo>
                  <a:pt x="50517" y="197177"/>
                </a:lnTo>
                <a:lnTo>
                  <a:pt x="52218" y="201074"/>
                </a:lnTo>
                <a:lnTo>
                  <a:pt x="53663" y="202510"/>
                </a:lnTo>
                <a:lnTo>
                  <a:pt x="57916" y="204106"/>
                </a:lnTo>
                <a:lnTo>
                  <a:pt x="74534" y="205270"/>
                </a:lnTo>
                <a:lnTo>
                  <a:pt x="76478" y="206300"/>
                </a:lnTo>
                <a:lnTo>
                  <a:pt x="77775" y="207979"/>
                </a:lnTo>
                <a:lnTo>
                  <a:pt x="78639" y="210090"/>
                </a:lnTo>
                <a:lnTo>
                  <a:pt x="80207" y="211497"/>
                </a:lnTo>
                <a:lnTo>
                  <a:pt x="87904" y="213941"/>
                </a:lnTo>
                <a:lnTo>
                  <a:pt x="132301" y="214312"/>
                </a:lnTo>
                <a:lnTo>
                  <a:pt x="138199" y="214312"/>
                </a:lnTo>
                <a:lnTo>
                  <a:pt x="139758" y="213320"/>
                </a:lnTo>
                <a:lnTo>
                  <a:pt x="140797" y="211666"/>
                </a:lnTo>
                <a:lnTo>
                  <a:pt x="142465" y="206623"/>
                </a:lnTo>
                <a:lnTo>
                  <a:pt x="145339" y="205934"/>
                </a:lnTo>
                <a:lnTo>
                  <a:pt x="150528" y="205491"/>
                </a:lnTo>
                <a:lnTo>
                  <a:pt x="168413" y="188774"/>
                </a:lnTo>
                <a:lnTo>
                  <a:pt x="169632" y="178993"/>
                </a:lnTo>
                <a:lnTo>
                  <a:pt x="169655" y="173972"/>
                </a:lnTo>
                <a:lnTo>
                  <a:pt x="170650" y="172536"/>
                </a:lnTo>
                <a:lnTo>
                  <a:pt x="172306" y="171578"/>
                </a:lnTo>
                <a:lnTo>
                  <a:pt x="174402" y="170940"/>
                </a:lnTo>
                <a:lnTo>
                  <a:pt x="175799" y="169523"/>
                </a:lnTo>
                <a:lnTo>
                  <a:pt x="177352" y="165302"/>
                </a:lnTo>
                <a:lnTo>
                  <a:pt x="178562" y="147550"/>
                </a:lnTo>
                <a:lnTo>
                  <a:pt x="179565" y="145992"/>
                </a:lnTo>
                <a:lnTo>
                  <a:pt x="181226" y="144952"/>
                </a:lnTo>
                <a:lnTo>
                  <a:pt x="183325" y="144260"/>
                </a:lnTo>
                <a:lnTo>
                  <a:pt x="184725" y="142806"/>
                </a:lnTo>
                <a:lnTo>
                  <a:pt x="187155" y="135308"/>
                </a:lnTo>
                <a:lnTo>
                  <a:pt x="187524" y="91177"/>
                </a:lnTo>
                <a:lnTo>
                  <a:pt x="187524" y="58146"/>
                </a:lnTo>
                <a:lnTo>
                  <a:pt x="184878" y="52962"/>
                </a:lnTo>
                <a:lnTo>
                  <a:pt x="178962" y="45135"/>
                </a:lnTo>
                <a:lnTo>
                  <a:pt x="178703" y="40052"/>
                </a:lnTo>
                <a:lnTo>
                  <a:pt x="177674" y="38607"/>
                </a:lnTo>
                <a:lnTo>
                  <a:pt x="175997" y="37645"/>
                </a:lnTo>
                <a:lnTo>
                  <a:pt x="173886" y="37002"/>
                </a:lnTo>
                <a:lnTo>
                  <a:pt x="172479" y="35582"/>
                </a:lnTo>
                <a:lnTo>
                  <a:pt x="168919" y="26699"/>
                </a:lnTo>
                <a:lnTo>
                  <a:pt x="153056" y="10181"/>
                </a:lnTo>
                <a:lnTo>
                  <a:pt x="144226" y="9039"/>
                </a:lnTo>
                <a:lnTo>
                  <a:pt x="138535" y="8963"/>
                </a:lnTo>
                <a:lnTo>
                  <a:pt x="133340" y="6298"/>
                </a:lnTo>
                <a:lnTo>
                  <a:pt x="127723" y="2799"/>
                </a:lnTo>
                <a:lnTo>
                  <a:pt x="116033" y="552"/>
                </a:lnTo>
                <a:lnTo>
                  <a:pt x="108910" y="109"/>
                </a:lnTo>
                <a:lnTo>
                  <a:pt x="97674" y="7082"/>
                </a:lnTo>
                <a:lnTo>
                  <a:pt x="53578" y="8928"/>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1" name="SMARTInkShape-Group84"/>
          <p:cNvGrpSpPr/>
          <p:nvPr/>
        </p:nvGrpSpPr>
        <p:grpSpPr>
          <a:xfrm>
            <a:off x="348258" y="3812986"/>
            <a:ext cx="660798" cy="598278"/>
            <a:chOff x="348258" y="3812986"/>
            <a:chExt cx="660798" cy="598278"/>
          </a:xfrm>
        </p:grpSpPr>
        <p:sp>
          <p:nvSpPr>
            <p:cNvPr id="59" name="SMARTInkShape-192"/>
            <p:cNvSpPr/>
            <p:nvPr/>
          </p:nvSpPr>
          <p:spPr>
            <a:xfrm>
              <a:off x="732234" y="4125532"/>
              <a:ext cx="276822" cy="285732"/>
            </a:xfrm>
            <a:custGeom>
              <a:avLst/>
              <a:gdLst/>
              <a:ahLst/>
              <a:cxnLst/>
              <a:rect l="0" t="0" r="0" b="0"/>
              <a:pathLst>
                <a:path w="276822" h="285732">
                  <a:moveTo>
                    <a:pt x="214313" y="26773"/>
                  </a:moveTo>
                  <a:lnTo>
                    <a:pt x="209572" y="26773"/>
                  </a:lnTo>
                  <a:lnTo>
                    <a:pt x="208176" y="25781"/>
                  </a:lnTo>
                  <a:lnTo>
                    <a:pt x="207245" y="24127"/>
                  </a:lnTo>
                  <a:lnTo>
                    <a:pt x="205751" y="19084"/>
                  </a:lnTo>
                  <a:lnTo>
                    <a:pt x="202901" y="18395"/>
                  </a:lnTo>
                  <a:lnTo>
                    <a:pt x="188775" y="17844"/>
                  </a:lnTo>
                  <a:lnTo>
                    <a:pt x="188358" y="16852"/>
                  </a:lnTo>
                  <a:lnTo>
                    <a:pt x="187895" y="13103"/>
                  </a:lnTo>
                  <a:lnTo>
                    <a:pt x="186779" y="11707"/>
                  </a:lnTo>
                  <a:lnTo>
                    <a:pt x="182893" y="10155"/>
                  </a:lnTo>
                  <a:lnTo>
                    <a:pt x="181460" y="10733"/>
                  </a:lnTo>
                  <a:lnTo>
                    <a:pt x="180505" y="12111"/>
                  </a:lnTo>
                  <a:lnTo>
                    <a:pt x="179868" y="14022"/>
                  </a:lnTo>
                  <a:lnTo>
                    <a:pt x="178451" y="14303"/>
                  </a:lnTo>
                  <a:lnTo>
                    <a:pt x="174231" y="11970"/>
                  </a:lnTo>
                  <a:lnTo>
                    <a:pt x="171717" y="11943"/>
                  </a:lnTo>
                  <a:lnTo>
                    <a:pt x="153533" y="17555"/>
                  </a:lnTo>
                  <a:lnTo>
                    <a:pt x="144268" y="17818"/>
                  </a:lnTo>
                  <a:lnTo>
                    <a:pt x="135309" y="25529"/>
                  </a:lnTo>
                  <a:lnTo>
                    <a:pt x="126377" y="26663"/>
                  </a:lnTo>
                  <a:lnTo>
                    <a:pt x="125923" y="27692"/>
                  </a:lnTo>
                  <a:lnTo>
                    <a:pt x="125419" y="31481"/>
                  </a:lnTo>
                  <a:lnTo>
                    <a:pt x="124293" y="32888"/>
                  </a:lnTo>
                  <a:lnTo>
                    <a:pt x="120395" y="34452"/>
                  </a:lnTo>
                  <a:lnTo>
                    <a:pt x="118959" y="35861"/>
                  </a:lnTo>
                  <a:lnTo>
                    <a:pt x="117363" y="40072"/>
                  </a:lnTo>
                  <a:lnTo>
                    <a:pt x="115945" y="41592"/>
                  </a:lnTo>
                  <a:lnTo>
                    <a:pt x="111724" y="43281"/>
                  </a:lnTo>
                  <a:lnTo>
                    <a:pt x="110202" y="44724"/>
                  </a:lnTo>
                  <a:lnTo>
                    <a:pt x="108510" y="48972"/>
                  </a:lnTo>
                  <a:lnTo>
                    <a:pt x="107067" y="50502"/>
                  </a:lnTo>
                  <a:lnTo>
                    <a:pt x="94847" y="57899"/>
                  </a:lnTo>
                  <a:lnTo>
                    <a:pt x="91764" y="63097"/>
                  </a:lnTo>
                  <a:lnTo>
                    <a:pt x="90942" y="65871"/>
                  </a:lnTo>
                  <a:lnTo>
                    <a:pt x="89401" y="67721"/>
                  </a:lnTo>
                  <a:lnTo>
                    <a:pt x="85044" y="69777"/>
                  </a:lnTo>
                  <a:lnTo>
                    <a:pt x="83485" y="71317"/>
                  </a:lnTo>
                  <a:lnTo>
                    <a:pt x="73482" y="89449"/>
                  </a:lnTo>
                  <a:lnTo>
                    <a:pt x="70525" y="113100"/>
                  </a:lnTo>
                  <a:lnTo>
                    <a:pt x="64386" y="125001"/>
                  </a:lnTo>
                  <a:lnTo>
                    <a:pt x="62515" y="167663"/>
                  </a:lnTo>
                  <a:lnTo>
                    <a:pt x="62509" y="184502"/>
                  </a:lnTo>
                  <a:lnTo>
                    <a:pt x="73532" y="213860"/>
                  </a:lnTo>
                  <a:lnTo>
                    <a:pt x="77330" y="220055"/>
                  </a:lnTo>
                  <a:lnTo>
                    <a:pt x="80460" y="229122"/>
                  </a:lnTo>
                  <a:lnTo>
                    <a:pt x="114358" y="266143"/>
                  </a:lnTo>
                  <a:lnTo>
                    <a:pt x="117964" y="267105"/>
                  </a:lnTo>
                  <a:lnTo>
                    <a:pt x="120315" y="267361"/>
                  </a:lnTo>
                  <a:lnTo>
                    <a:pt x="125572" y="270292"/>
                  </a:lnTo>
                  <a:lnTo>
                    <a:pt x="140748" y="282687"/>
                  </a:lnTo>
                  <a:lnTo>
                    <a:pt x="149080" y="284831"/>
                  </a:lnTo>
                  <a:lnTo>
                    <a:pt x="176940" y="285731"/>
                  </a:lnTo>
                  <a:lnTo>
                    <a:pt x="185396" y="279596"/>
                  </a:lnTo>
                  <a:lnTo>
                    <a:pt x="193728" y="277631"/>
                  </a:lnTo>
                  <a:lnTo>
                    <a:pt x="199542" y="277171"/>
                  </a:lnTo>
                  <a:lnTo>
                    <a:pt x="201489" y="276057"/>
                  </a:lnTo>
                  <a:lnTo>
                    <a:pt x="202787" y="274322"/>
                  </a:lnTo>
                  <a:lnTo>
                    <a:pt x="203652" y="272172"/>
                  </a:lnTo>
                  <a:lnTo>
                    <a:pt x="205222" y="270740"/>
                  </a:lnTo>
                  <a:lnTo>
                    <a:pt x="209611" y="269148"/>
                  </a:lnTo>
                  <a:lnTo>
                    <a:pt x="211178" y="267731"/>
                  </a:lnTo>
                  <a:lnTo>
                    <a:pt x="212920" y="263511"/>
                  </a:lnTo>
                  <a:lnTo>
                    <a:pt x="214376" y="261989"/>
                  </a:lnTo>
                  <a:lnTo>
                    <a:pt x="226619" y="254605"/>
                  </a:lnTo>
                  <a:lnTo>
                    <a:pt x="253379" y="228801"/>
                  </a:lnTo>
                  <a:lnTo>
                    <a:pt x="256480" y="223058"/>
                  </a:lnTo>
                  <a:lnTo>
                    <a:pt x="258851" y="217198"/>
                  </a:lnTo>
                  <a:lnTo>
                    <a:pt x="266505" y="207121"/>
                  </a:lnTo>
                  <a:lnTo>
                    <a:pt x="268609" y="198584"/>
                  </a:lnTo>
                  <a:lnTo>
                    <a:pt x="273947" y="190238"/>
                  </a:lnTo>
                  <a:lnTo>
                    <a:pt x="276253" y="178529"/>
                  </a:lnTo>
                  <a:lnTo>
                    <a:pt x="276820" y="135693"/>
                  </a:lnTo>
                  <a:lnTo>
                    <a:pt x="276821" y="94274"/>
                  </a:lnTo>
                  <a:lnTo>
                    <a:pt x="276821" y="87200"/>
                  </a:lnTo>
                  <a:lnTo>
                    <a:pt x="275829" y="84917"/>
                  </a:lnTo>
                  <a:lnTo>
                    <a:pt x="274175" y="83395"/>
                  </a:lnTo>
                  <a:lnTo>
                    <a:pt x="272080" y="82380"/>
                  </a:lnTo>
                  <a:lnTo>
                    <a:pt x="270684" y="80712"/>
                  </a:lnTo>
                  <a:lnTo>
                    <a:pt x="265797" y="70904"/>
                  </a:lnTo>
                  <a:lnTo>
                    <a:pt x="244989" y="47588"/>
                  </a:lnTo>
                  <a:lnTo>
                    <a:pt x="239224" y="35698"/>
                  </a:lnTo>
                  <a:lnTo>
                    <a:pt x="236873" y="32723"/>
                  </a:lnTo>
                  <a:lnTo>
                    <a:pt x="231616" y="29417"/>
                  </a:lnTo>
                  <a:lnTo>
                    <a:pt x="225972" y="26956"/>
                  </a:lnTo>
                  <a:lnTo>
                    <a:pt x="217216" y="20984"/>
                  </a:lnTo>
                  <a:lnTo>
                    <a:pt x="208338" y="17781"/>
                  </a:lnTo>
                  <a:lnTo>
                    <a:pt x="199424" y="11982"/>
                  </a:lnTo>
                  <a:lnTo>
                    <a:pt x="190498" y="8830"/>
                  </a:lnTo>
                  <a:lnTo>
                    <a:pt x="181570" y="3046"/>
                  </a:lnTo>
                  <a:lnTo>
                    <a:pt x="171649" y="891"/>
                  </a:lnTo>
                  <a:lnTo>
                    <a:pt x="127041" y="0"/>
                  </a:lnTo>
                  <a:lnTo>
                    <a:pt x="118971" y="983"/>
                  </a:lnTo>
                  <a:lnTo>
                    <a:pt x="75510" y="14805"/>
                  </a:lnTo>
                  <a:lnTo>
                    <a:pt x="42956" y="25413"/>
                  </a:lnTo>
                  <a:lnTo>
                    <a:pt x="40544" y="26858"/>
                  </a:lnTo>
                  <a:lnTo>
                    <a:pt x="38936" y="28814"/>
                  </a:lnTo>
                  <a:lnTo>
                    <a:pt x="37863" y="31110"/>
                  </a:lnTo>
                  <a:lnTo>
                    <a:pt x="36157" y="32641"/>
                  </a:lnTo>
                  <a:lnTo>
                    <a:pt x="31614" y="34342"/>
                  </a:lnTo>
                  <a:lnTo>
                    <a:pt x="23478" y="35299"/>
                  </a:lnTo>
                  <a:lnTo>
                    <a:pt x="21606" y="36426"/>
                  </a:lnTo>
                  <a:lnTo>
                    <a:pt x="20357" y="38169"/>
                  </a:lnTo>
                  <a:lnTo>
                    <a:pt x="19525" y="40324"/>
                  </a:lnTo>
                  <a:lnTo>
                    <a:pt x="17977" y="41760"/>
                  </a:lnTo>
                  <a:lnTo>
                    <a:pt x="13613" y="43355"/>
                  </a:lnTo>
                  <a:lnTo>
                    <a:pt x="12052" y="44773"/>
                  </a:lnTo>
                  <a:lnTo>
                    <a:pt x="10317" y="48994"/>
                  </a:lnTo>
                  <a:lnTo>
                    <a:pt x="8863" y="50517"/>
                  </a:lnTo>
                  <a:lnTo>
                    <a:pt x="0" y="53562"/>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193"/>
            <p:cNvSpPr/>
            <p:nvPr/>
          </p:nvSpPr>
          <p:spPr>
            <a:xfrm>
              <a:off x="348258" y="3812986"/>
              <a:ext cx="258962" cy="321428"/>
            </a:xfrm>
            <a:custGeom>
              <a:avLst/>
              <a:gdLst/>
              <a:ahLst/>
              <a:cxnLst/>
              <a:rect l="0" t="0" r="0" b="0"/>
              <a:pathLst>
                <a:path w="258962" h="321428">
                  <a:moveTo>
                    <a:pt x="187523" y="44639"/>
                  </a:moveTo>
                  <a:lnTo>
                    <a:pt x="152175" y="44639"/>
                  </a:lnTo>
                  <a:lnTo>
                    <a:pt x="135298" y="61148"/>
                  </a:lnTo>
                  <a:lnTo>
                    <a:pt x="127083" y="63224"/>
                  </a:lnTo>
                  <a:lnTo>
                    <a:pt x="117730" y="70152"/>
                  </a:lnTo>
                  <a:lnTo>
                    <a:pt x="109281" y="72168"/>
                  </a:lnTo>
                  <a:lnTo>
                    <a:pt x="100951" y="77490"/>
                  </a:lnTo>
                  <a:lnTo>
                    <a:pt x="95138" y="79083"/>
                  </a:lnTo>
                  <a:lnTo>
                    <a:pt x="93191" y="80500"/>
                  </a:lnTo>
                  <a:lnTo>
                    <a:pt x="91893" y="82437"/>
                  </a:lnTo>
                  <a:lnTo>
                    <a:pt x="91027" y="84721"/>
                  </a:lnTo>
                  <a:lnTo>
                    <a:pt x="89458" y="86243"/>
                  </a:lnTo>
                  <a:lnTo>
                    <a:pt x="79811" y="91332"/>
                  </a:lnTo>
                  <a:lnTo>
                    <a:pt x="56303" y="112376"/>
                  </a:lnTo>
                  <a:lnTo>
                    <a:pt x="50490" y="114432"/>
                  </a:lnTo>
                  <a:lnTo>
                    <a:pt x="48542" y="115973"/>
                  </a:lnTo>
                  <a:lnTo>
                    <a:pt x="19939" y="152351"/>
                  </a:lnTo>
                  <a:lnTo>
                    <a:pt x="19246" y="155142"/>
                  </a:lnTo>
                  <a:lnTo>
                    <a:pt x="10974" y="169703"/>
                  </a:lnTo>
                  <a:lnTo>
                    <a:pt x="10292" y="172664"/>
                  </a:lnTo>
                  <a:lnTo>
                    <a:pt x="2041" y="187518"/>
                  </a:lnTo>
                  <a:lnTo>
                    <a:pt x="4" y="223396"/>
                  </a:lnTo>
                  <a:lnTo>
                    <a:pt x="1" y="230431"/>
                  </a:lnTo>
                  <a:lnTo>
                    <a:pt x="6137" y="238950"/>
                  </a:lnTo>
                  <a:lnTo>
                    <a:pt x="9094" y="247293"/>
                  </a:lnTo>
                  <a:lnTo>
                    <a:pt x="14821" y="256048"/>
                  </a:lnTo>
                  <a:lnTo>
                    <a:pt x="17951" y="264926"/>
                  </a:lnTo>
                  <a:lnTo>
                    <a:pt x="31126" y="281030"/>
                  </a:lnTo>
                  <a:lnTo>
                    <a:pt x="36323" y="283647"/>
                  </a:lnTo>
                  <a:lnTo>
                    <a:pt x="39098" y="284345"/>
                  </a:lnTo>
                  <a:lnTo>
                    <a:pt x="51849" y="293306"/>
                  </a:lnTo>
                  <a:lnTo>
                    <a:pt x="68708" y="308829"/>
                  </a:lnTo>
                  <a:lnTo>
                    <a:pt x="77464" y="311433"/>
                  </a:lnTo>
                  <a:lnTo>
                    <a:pt x="95256" y="313426"/>
                  </a:lnTo>
                  <a:lnTo>
                    <a:pt x="107157" y="319579"/>
                  </a:lnTo>
                  <a:lnTo>
                    <a:pt x="144610" y="321427"/>
                  </a:lnTo>
                  <a:lnTo>
                    <a:pt x="147008" y="320445"/>
                  </a:lnTo>
                  <a:lnTo>
                    <a:pt x="148607" y="318799"/>
                  </a:lnTo>
                  <a:lnTo>
                    <a:pt x="149673" y="316709"/>
                  </a:lnTo>
                  <a:lnTo>
                    <a:pt x="151376" y="315316"/>
                  </a:lnTo>
                  <a:lnTo>
                    <a:pt x="155913" y="313768"/>
                  </a:lnTo>
                  <a:lnTo>
                    <a:pt x="166911" y="311782"/>
                  </a:lnTo>
                  <a:lnTo>
                    <a:pt x="175683" y="306465"/>
                  </a:lnTo>
                  <a:lnTo>
                    <a:pt x="181600" y="304874"/>
                  </a:lnTo>
                  <a:lnTo>
                    <a:pt x="183574" y="303457"/>
                  </a:lnTo>
                  <a:lnTo>
                    <a:pt x="184890" y="301520"/>
                  </a:lnTo>
                  <a:lnTo>
                    <a:pt x="187345" y="296722"/>
                  </a:lnTo>
                  <a:lnTo>
                    <a:pt x="191744" y="291283"/>
                  </a:lnTo>
                  <a:lnTo>
                    <a:pt x="197006" y="288204"/>
                  </a:lnTo>
                  <a:lnTo>
                    <a:pt x="202652" y="285843"/>
                  </a:lnTo>
                  <a:lnTo>
                    <a:pt x="208468" y="281487"/>
                  </a:lnTo>
                  <a:lnTo>
                    <a:pt x="211715" y="276243"/>
                  </a:lnTo>
                  <a:lnTo>
                    <a:pt x="214150" y="270605"/>
                  </a:lnTo>
                  <a:lnTo>
                    <a:pt x="229691" y="250007"/>
                  </a:lnTo>
                  <a:lnTo>
                    <a:pt x="232061" y="244062"/>
                  </a:lnTo>
                  <a:lnTo>
                    <a:pt x="247553" y="223232"/>
                  </a:lnTo>
                  <a:lnTo>
                    <a:pt x="250697" y="208350"/>
                  </a:lnTo>
                  <a:lnTo>
                    <a:pt x="257677" y="198208"/>
                  </a:lnTo>
                  <a:lnTo>
                    <a:pt x="258960" y="153927"/>
                  </a:lnTo>
                  <a:lnTo>
                    <a:pt x="258961" y="139778"/>
                  </a:lnTo>
                  <a:lnTo>
                    <a:pt x="256315" y="133886"/>
                  </a:lnTo>
                  <a:lnTo>
                    <a:pt x="251272" y="126760"/>
                  </a:lnTo>
                  <a:lnTo>
                    <a:pt x="249284" y="118224"/>
                  </a:lnTo>
                  <a:lnTo>
                    <a:pt x="243967" y="109878"/>
                  </a:lnTo>
                  <a:lnTo>
                    <a:pt x="240958" y="101121"/>
                  </a:lnTo>
                  <a:lnTo>
                    <a:pt x="235216" y="92242"/>
                  </a:lnTo>
                  <a:lnTo>
                    <a:pt x="232082" y="83328"/>
                  </a:lnTo>
                  <a:lnTo>
                    <a:pt x="226302" y="74403"/>
                  </a:lnTo>
                  <a:lnTo>
                    <a:pt x="224602" y="68451"/>
                  </a:lnTo>
                  <a:lnTo>
                    <a:pt x="223156" y="66466"/>
                  </a:lnTo>
                  <a:lnTo>
                    <a:pt x="221201" y="65144"/>
                  </a:lnTo>
                  <a:lnTo>
                    <a:pt x="216382" y="62682"/>
                  </a:lnTo>
                  <a:lnTo>
                    <a:pt x="181323" y="30497"/>
                  </a:lnTo>
                  <a:lnTo>
                    <a:pt x="175507" y="28431"/>
                  </a:lnTo>
                  <a:lnTo>
                    <a:pt x="173559" y="26889"/>
                  </a:lnTo>
                  <a:lnTo>
                    <a:pt x="169826" y="20969"/>
                  </a:lnTo>
                  <a:lnTo>
                    <a:pt x="165436" y="19236"/>
                  </a:lnTo>
                  <a:lnTo>
                    <a:pt x="154534" y="17132"/>
                  </a:lnTo>
                  <a:lnTo>
                    <a:pt x="145778" y="11794"/>
                  </a:lnTo>
                  <a:lnTo>
                    <a:pt x="135908" y="9772"/>
                  </a:lnTo>
                  <a:lnTo>
                    <a:pt x="114348" y="9033"/>
                  </a:lnTo>
                  <a:lnTo>
                    <a:pt x="107706" y="6324"/>
                  </a:lnTo>
                  <a:lnTo>
                    <a:pt x="101448" y="2806"/>
                  </a:lnTo>
                  <a:lnTo>
                    <a:pt x="89345" y="546"/>
                  </a:lnTo>
                  <a:lnTo>
                    <a:pt x="59532" y="0"/>
                  </a:lnTo>
                  <a:lnTo>
                    <a:pt x="53578" y="2641"/>
                  </a:lnTo>
                  <a:lnTo>
                    <a:pt x="50602" y="4734"/>
                  </a:lnTo>
                  <a:lnTo>
                    <a:pt x="36931" y="7680"/>
                  </a:lnTo>
                  <a:lnTo>
                    <a:pt x="25054" y="8553"/>
                  </a:lnTo>
                  <a:lnTo>
                    <a:pt x="22655" y="9667"/>
                  </a:lnTo>
                  <a:lnTo>
                    <a:pt x="21057" y="11403"/>
                  </a:lnTo>
                  <a:lnTo>
                    <a:pt x="19991" y="13552"/>
                  </a:lnTo>
                  <a:lnTo>
                    <a:pt x="18288" y="14984"/>
                  </a:lnTo>
                  <a:lnTo>
                    <a:pt x="13750" y="16576"/>
                  </a:lnTo>
                  <a:lnTo>
                    <a:pt x="0" y="17850"/>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2" name="SMARTInkShape-194"/>
          <p:cNvSpPr/>
          <p:nvPr/>
        </p:nvSpPr>
        <p:spPr>
          <a:xfrm>
            <a:off x="723305" y="2777133"/>
            <a:ext cx="321469" cy="250032"/>
          </a:xfrm>
          <a:custGeom>
            <a:avLst/>
            <a:gdLst/>
            <a:ahLst/>
            <a:cxnLst/>
            <a:rect l="0" t="0" r="0" b="0"/>
            <a:pathLst>
              <a:path w="321469" h="250032">
                <a:moveTo>
                  <a:pt x="232172" y="8930"/>
                </a:moveTo>
                <a:lnTo>
                  <a:pt x="227431" y="8930"/>
                </a:lnTo>
                <a:lnTo>
                  <a:pt x="226035" y="7937"/>
                </a:lnTo>
                <a:lnTo>
                  <a:pt x="225104" y="6284"/>
                </a:lnTo>
                <a:lnTo>
                  <a:pt x="223610" y="1241"/>
                </a:lnTo>
                <a:lnTo>
                  <a:pt x="220760" y="552"/>
                </a:lnTo>
                <a:lnTo>
                  <a:pt x="177989" y="0"/>
                </a:lnTo>
                <a:lnTo>
                  <a:pt x="171308" y="0"/>
                </a:lnTo>
                <a:lnTo>
                  <a:pt x="162120" y="7688"/>
                </a:lnTo>
                <a:lnTo>
                  <a:pt x="156404" y="8562"/>
                </a:lnTo>
                <a:lnTo>
                  <a:pt x="148427" y="8821"/>
                </a:lnTo>
                <a:lnTo>
                  <a:pt x="146576" y="9849"/>
                </a:lnTo>
                <a:lnTo>
                  <a:pt x="145342" y="11527"/>
                </a:lnTo>
                <a:lnTo>
                  <a:pt x="144520" y="13638"/>
                </a:lnTo>
                <a:lnTo>
                  <a:pt x="142979" y="15045"/>
                </a:lnTo>
                <a:lnTo>
                  <a:pt x="138622" y="16608"/>
                </a:lnTo>
                <a:lnTo>
                  <a:pt x="137063" y="18018"/>
                </a:lnTo>
                <a:lnTo>
                  <a:pt x="135331" y="22229"/>
                </a:lnTo>
                <a:lnTo>
                  <a:pt x="133877" y="23749"/>
                </a:lnTo>
                <a:lnTo>
                  <a:pt x="129615" y="25438"/>
                </a:lnTo>
                <a:lnTo>
                  <a:pt x="128082" y="26880"/>
                </a:lnTo>
                <a:lnTo>
                  <a:pt x="126378" y="31129"/>
                </a:lnTo>
                <a:lnTo>
                  <a:pt x="124932" y="32659"/>
                </a:lnTo>
                <a:lnTo>
                  <a:pt x="120679" y="34359"/>
                </a:lnTo>
                <a:lnTo>
                  <a:pt x="119148" y="35804"/>
                </a:lnTo>
                <a:lnTo>
                  <a:pt x="117446" y="40056"/>
                </a:lnTo>
                <a:lnTo>
                  <a:pt x="116001" y="41587"/>
                </a:lnTo>
                <a:lnTo>
                  <a:pt x="111748" y="43287"/>
                </a:lnTo>
                <a:lnTo>
                  <a:pt x="110218" y="44734"/>
                </a:lnTo>
                <a:lnTo>
                  <a:pt x="99133" y="62404"/>
                </a:lnTo>
                <a:lnTo>
                  <a:pt x="98629" y="66761"/>
                </a:lnTo>
                <a:lnTo>
                  <a:pt x="95760" y="72005"/>
                </a:lnTo>
                <a:lnTo>
                  <a:pt x="92169" y="77642"/>
                </a:lnTo>
                <a:lnTo>
                  <a:pt x="89675" y="87566"/>
                </a:lnTo>
                <a:lnTo>
                  <a:pt x="89306" y="110243"/>
                </a:lnTo>
                <a:lnTo>
                  <a:pt x="88311" y="112190"/>
                </a:lnTo>
                <a:lnTo>
                  <a:pt x="86655" y="113489"/>
                </a:lnTo>
                <a:lnTo>
                  <a:pt x="84559" y="114354"/>
                </a:lnTo>
                <a:lnTo>
                  <a:pt x="83162" y="115924"/>
                </a:lnTo>
                <a:lnTo>
                  <a:pt x="81609" y="120313"/>
                </a:lnTo>
                <a:lnTo>
                  <a:pt x="79620" y="131216"/>
                </a:lnTo>
                <a:lnTo>
                  <a:pt x="74303" y="139972"/>
                </a:lnTo>
                <a:lnTo>
                  <a:pt x="72003" y="151819"/>
                </a:lnTo>
                <a:lnTo>
                  <a:pt x="71440" y="185759"/>
                </a:lnTo>
                <a:lnTo>
                  <a:pt x="77575" y="194304"/>
                </a:lnTo>
                <a:lnTo>
                  <a:pt x="79540" y="202651"/>
                </a:lnTo>
                <a:lnTo>
                  <a:pt x="79999" y="208468"/>
                </a:lnTo>
                <a:lnTo>
                  <a:pt x="81114" y="210416"/>
                </a:lnTo>
                <a:lnTo>
                  <a:pt x="82849" y="211715"/>
                </a:lnTo>
                <a:lnTo>
                  <a:pt x="84998" y="212581"/>
                </a:lnTo>
                <a:lnTo>
                  <a:pt x="86431" y="214150"/>
                </a:lnTo>
                <a:lnTo>
                  <a:pt x="88023" y="218540"/>
                </a:lnTo>
                <a:lnTo>
                  <a:pt x="89440" y="220107"/>
                </a:lnTo>
                <a:lnTo>
                  <a:pt x="93660" y="221849"/>
                </a:lnTo>
                <a:lnTo>
                  <a:pt x="101614" y="222829"/>
                </a:lnTo>
                <a:lnTo>
                  <a:pt x="103461" y="223959"/>
                </a:lnTo>
                <a:lnTo>
                  <a:pt x="104693" y="225704"/>
                </a:lnTo>
                <a:lnTo>
                  <a:pt x="107053" y="230290"/>
                </a:lnTo>
                <a:lnTo>
                  <a:pt x="114700" y="239482"/>
                </a:lnTo>
                <a:lnTo>
                  <a:pt x="118116" y="240381"/>
                </a:lnTo>
                <a:lnTo>
                  <a:pt x="123652" y="240959"/>
                </a:lnTo>
                <a:lnTo>
                  <a:pt x="132584" y="248777"/>
                </a:lnTo>
                <a:lnTo>
                  <a:pt x="141514" y="249921"/>
                </a:lnTo>
                <a:lnTo>
                  <a:pt x="186137" y="250031"/>
                </a:lnTo>
                <a:lnTo>
                  <a:pt x="203737" y="250031"/>
                </a:lnTo>
                <a:lnTo>
                  <a:pt x="212927" y="242343"/>
                </a:lnTo>
                <a:lnTo>
                  <a:pt x="218642" y="241469"/>
                </a:lnTo>
                <a:lnTo>
                  <a:pt x="220175" y="240354"/>
                </a:lnTo>
                <a:lnTo>
                  <a:pt x="221198" y="238619"/>
                </a:lnTo>
                <a:lnTo>
                  <a:pt x="221879" y="236470"/>
                </a:lnTo>
                <a:lnTo>
                  <a:pt x="223325" y="235037"/>
                </a:lnTo>
                <a:lnTo>
                  <a:pt x="227579" y="233445"/>
                </a:lnTo>
                <a:lnTo>
                  <a:pt x="239457" y="232283"/>
                </a:lnTo>
                <a:lnTo>
                  <a:pt x="256886" y="217352"/>
                </a:lnTo>
                <a:lnTo>
                  <a:pt x="262338" y="215663"/>
                </a:lnTo>
                <a:lnTo>
                  <a:pt x="264189" y="214221"/>
                </a:lnTo>
                <a:lnTo>
                  <a:pt x="266245" y="209972"/>
                </a:lnTo>
                <a:lnTo>
                  <a:pt x="267786" y="208442"/>
                </a:lnTo>
                <a:lnTo>
                  <a:pt x="280175" y="201045"/>
                </a:lnTo>
                <a:lnTo>
                  <a:pt x="283272" y="195848"/>
                </a:lnTo>
                <a:lnTo>
                  <a:pt x="284098" y="193073"/>
                </a:lnTo>
                <a:lnTo>
                  <a:pt x="285641" y="191223"/>
                </a:lnTo>
                <a:lnTo>
                  <a:pt x="290001" y="189168"/>
                </a:lnTo>
                <a:lnTo>
                  <a:pt x="291560" y="187627"/>
                </a:lnTo>
                <a:lnTo>
                  <a:pt x="301565" y="169496"/>
                </a:lnTo>
                <a:lnTo>
                  <a:pt x="311262" y="145509"/>
                </a:lnTo>
                <a:lnTo>
                  <a:pt x="318423" y="136266"/>
                </a:lnTo>
                <a:lnTo>
                  <a:pt x="320566" y="127798"/>
                </a:lnTo>
                <a:lnTo>
                  <a:pt x="321468" y="83322"/>
                </a:lnTo>
                <a:lnTo>
                  <a:pt x="321468" y="73198"/>
                </a:lnTo>
                <a:lnTo>
                  <a:pt x="315332" y="64656"/>
                </a:lnTo>
                <a:lnTo>
                  <a:pt x="313780" y="59163"/>
                </a:lnTo>
                <a:lnTo>
                  <a:pt x="312374" y="57301"/>
                </a:lnTo>
                <a:lnTo>
                  <a:pt x="297380" y="47768"/>
                </a:lnTo>
                <a:lnTo>
                  <a:pt x="288645" y="44580"/>
                </a:lnTo>
                <a:lnTo>
                  <a:pt x="279772" y="38785"/>
                </a:lnTo>
                <a:lnTo>
                  <a:pt x="270860" y="35635"/>
                </a:lnTo>
                <a:lnTo>
                  <a:pt x="261935" y="29851"/>
                </a:lnTo>
                <a:lnTo>
                  <a:pt x="252015" y="27696"/>
                </a:lnTo>
                <a:lnTo>
                  <a:pt x="210405" y="25820"/>
                </a:lnTo>
                <a:lnTo>
                  <a:pt x="194193" y="21651"/>
                </a:lnTo>
                <a:lnTo>
                  <a:pt x="154402" y="26530"/>
                </a:lnTo>
                <a:lnTo>
                  <a:pt x="113087" y="26774"/>
                </a:lnTo>
                <a:lnTo>
                  <a:pt x="95243" y="27777"/>
                </a:lnTo>
                <a:lnTo>
                  <a:pt x="59530" y="34891"/>
                </a:lnTo>
                <a:lnTo>
                  <a:pt x="42664" y="36465"/>
                </a:lnTo>
                <a:lnTo>
                  <a:pt x="0" y="53578"/>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195"/>
          <p:cNvSpPr/>
          <p:nvPr/>
        </p:nvSpPr>
        <p:spPr>
          <a:xfrm>
            <a:off x="375047" y="1526977"/>
            <a:ext cx="312537" cy="348255"/>
          </a:xfrm>
          <a:custGeom>
            <a:avLst/>
            <a:gdLst/>
            <a:ahLst/>
            <a:cxnLst/>
            <a:rect l="0" t="0" r="0" b="0"/>
            <a:pathLst>
              <a:path w="312537" h="348255">
                <a:moveTo>
                  <a:pt x="160734" y="8929"/>
                </a:moveTo>
                <a:lnTo>
                  <a:pt x="160734" y="4189"/>
                </a:lnTo>
                <a:lnTo>
                  <a:pt x="159742" y="2792"/>
                </a:lnTo>
                <a:lnTo>
                  <a:pt x="158088" y="1861"/>
                </a:lnTo>
                <a:lnTo>
                  <a:pt x="151914" y="32"/>
                </a:lnTo>
                <a:lnTo>
                  <a:pt x="138244" y="0"/>
                </a:lnTo>
                <a:lnTo>
                  <a:pt x="136811" y="992"/>
                </a:lnTo>
                <a:lnTo>
                  <a:pt x="135856" y="2646"/>
                </a:lnTo>
                <a:lnTo>
                  <a:pt x="134057" y="8561"/>
                </a:lnTo>
                <a:lnTo>
                  <a:pt x="120646" y="22222"/>
                </a:lnTo>
                <a:lnTo>
                  <a:pt x="115467" y="24759"/>
                </a:lnTo>
                <a:lnTo>
                  <a:pt x="108798" y="26388"/>
                </a:lnTo>
                <a:lnTo>
                  <a:pt x="94871" y="39182"/>
                </a:lnTo>
                <a:lnTo>
                  <a:pt x="91774" y="44865"/>
                </a:lnTo>
                <a:lnTo>
                  <a:pt x="90948" y="47769"/>
                </a:lnTo>
                <a:lnTo>
                  <a:pt x="89406" y="49705"/>
                </a:lnTo>
                <a:lnTo>
                  <a:pt x="68349" y="65855"/>
                </a:lnTo>
                <a:lnTo>
                  <a:pt x="65104" y="71602"/>
                </a:lnTo>
                <a:lnTo>
                  <a:pt x="64238" y="74524"/>
                </a:lnTo>
                <a:lnTo>
                  <a:pt x="62669" y="76471"/>
                </a:lnTo>
                <a:lnTo>
                  <a:pt x="56713" y="80205"/>
                </a:lnTo>
                <a:lnTo>
                  <a:pt x="45557" y="98116"/>
                </a:lnTo>
                <a:lnTo>
                  <a:pt x="43657" y="139921"/>
                </a:lnTo>
                <a:lnTo>
                  <a:pt x="37581" y="151809"/>
                </a:lnTo>
                <a:lnTo>
                  <a:pt x="35723" y="196453"/>
                </a:lnTo>
                <a:lnTo>
                  <a:pt x="35721" y="199429"/>
                </a:lnTo>
                <a:lnTo>
                  <a:pt x="33074" y="205382"/>
                </a:lnTo>
                <a:lnTo>
                  <a:pt x="29582" y="211336"/>
                </a:lnTo>
                <a:lnTo>
                  <a:pt x="27341" y="223242"/>
                </a:lnTo>
                <a:lnTo>
                  <a:pt x="26821" y="248818"/>
                </a:lnTo>
                <a:lnTo>
                  <a:pt x="29449" y="257099"/>
                </a:lnTo>
                <a:lnTo>
                  <a:pt x="34480" y="265759"/>
                </a:lnTo>
                <a:lnTo>
                  <a:pt x="36638" y="282997"/>
                </a:lnTo>
                <a:lnTo>
                  <a:pt x="42772" y="294723"/>
                </a:lnTo>
                <a:lnTo>
                  <a:pt x="43398" y="297685"/>
                </a:lnTo>
                <a:lnTo>
                  <a:pt x="52227" y="310777"/>
                </a:lnTo>
                <a:lnTo>
                  <a:pt x="79006" y="337967"/>
                </a:lnTo>
                <a:lnTo>
                  <a:pt x="84704" y="338925"/>
                </a:lnTo>
                <a:lnTo>
                  <a:pt x="86235" y="340051"/>
                </a:lnTo>
                <a:lnTo>
                  <a:pt x="87936" y="343949"/>
                </a:lnTo>
                <a:lnTo>
                  <a:pt x="89382" y="345385"/>
                </a:lnTo>
                <a:lnTo>
                  <a:pt x="93634" y="346981"/>
                </a:lnTo>
                <a:lnTo>
                  <a:pt x="128363" y="348254"/>
                </a:lnTo>
                <a:lnTo>
                  <a:pt x="134110" y="345610"/>
                </a:lnTo>
                <a:lnTo>
                  <a:pt x="139972" y="342120"/>
                </a:lnTo>
                <a:lnTo>
                  <a:pt x="151819" y="339879"/>
                </a:lnTo>
                <a:lnTo>
                  <a:pt x="154791" y="339695"/>
                </a:lnTo>
                <a:lnTo>
                  <a:pt x="160739" y="336845"/>
                </a:lnTo>
                <a:lnTo>
                  <a:pt x="177437" y="324513"/>
                </a:lnTo>
                <a:lnTo>
                  <a:pt x="189937" y="321378"/>
                </a:lnTo>
                <a:lnTo>
                  <a:pt x="192109" y="319424"/>
                </a:lnTo>
                <a:lnTo>
                  <a:pt x="200335" y="309158"/>
                </a:lnTo>
                <a:lnTo>
                  <a:pt x="205785" y="306075"/>
                </a:lnTo>
                <a:lnTo>
                  <a:pt x="211515" y="303713"/>
                </a:lnTo>
                <a:lnTo>
                  <a:pt x="217368" y="299356"/>
                </a:lnTo>
                <a:lnTo>
                  <a:pt x="220632" y="294112"/>
                </a:lnTo>
                <a:lnTo>
                  <a:pt x="221502" y="291324"/>
                </a:lnTo>
                <a:lnTo>
                  <a:pt x="223074" y="289466"/>
                </a:lnTo>
                <a:lnTo>
                  <a:pt x="235518" y="281498"/>
                </a:lnTo>
                <a:lnTo>
                  <a:pt x="238620" y="276253"/>
                </a:lnTo>
                <a:lnTo>
                  <a:pt x="240991" y="270615"/>
                </a:lnTo>
                <a:lnTo>
                  <a:pt x="272874" y="234154"/>
                </a:lnTo>
                <a:lnTo>
                  <a:pt x="276643" y="221073"/>
                </a:lnTo>
                <a:lnTo>
                  <a:pt x="278686" y="218819"/>
                </a:lnTo>
                <a:lnTo>
                  <a:pt x="289095" y="210462"/>
                </a:lnTo>
                <a:lnTo>
                  <a:pt x="292198" y="202348"/>
                </a:lnTo>
                <a:lnTo>
                  <a:pt x="294569" y="193120"/>
                </a:lnTo>
                <a:lnTo>
                  <a:pt x="301530" y="179111"/>
                </a:lnTo>
                <a:lnTo>
                  <a:pt x="304328" y="163779"/>
                </a:lnTo>
                <a:lnTo>
                  <a:pt x="310623" y="151818"/>
                </a:lnTo>
                <a:lnTo>
                  <a:pt x="312532" y="110132"/>
                </a:lnTo>
                <a:lnTo>
                  <a:pt x="312536" y="104179"/>
                </a:lnTo>
                <a:lnTo>
                  <a:pt x="309892" y="98226"/>
                </a:lnTo>
                <a:lnTo>
                  <a:pt x="306402" y="92273"/>
                </a:lnTo>
                <a:lnTo>
                  <a:pt x="304161" y="80367"/>
                </a:lnTo>
                <a:lnTo>
                  <a:pt x="303718" y="73201"/>
                </a:lnTo>
                <a:lnTo>
                  <a:pt x="297494" y="64656"/>
                </a:lnTo>
                <a:lnTo>
                  <a:pt x="295513" y="56309"/>
                </a:lnTo>
                <a:lnTo>
                  <a:pt x="295050" y="50492"/>
                </a:lnTo>
                <a:lnTo>
                  <a:pt x="292198" y="44600"/>
                </a:lnTo>
                <a:lnTo>
                  <a:pt x="288616" y="38673"/>
                </a:lnTo>
                <a:lnTo>
                  <a:pt x="287024" y="32732"/>
                </a:lnTo>
                <a:lnTo>
                  <a:pt x="285607" y="30751"/>
                </a:lnTo>
                <a:lnTo>
                  <a:pt x="283670" y="29430"/>
                </a:lnTo>
                <a:lnTo>
                  <a:pt x="276204" y="27571"/>
                </a:lnTo>
                <a:lnTo>
                  <a:pt x="273433" y="27310"/>
                </a:lnTo>
                <a:lnTo>
                  <a:pt x="271585" y="26144"/>
                </a:lnTo>
                <a:lnTo>
                  <a:pt x="270354" y="24375"/>
                </a:lnTo>
                <a:lnTo>
                  <a:pt x="269533" y="22203"/>
                </a:lnTo>
                <a:lnTo>
                  <a:pt x="267993" y="20755"/>
                </a:lnTo>
                <a:lnTo>
                  <a:pt x="258393" y="15785"/>
                </a:lnTo>
                <a:lnTo>
                  <a:pt x="244003" y="3695"/>
                </a:lnTo>
                <a:lnTo>
                  <a:pt x="235126" y="1095"/>
                </a:lnTo>
                <a:lnTo>
                  <a:pt x="191255" y="2"/>
                </a:lnTo>
                <a:lnTo>
                  <a:pt x="157766" y="0"/>
                </a:lnTo>
                <a:lnTo>
                  <a:pt x="128820" y="9094"/>
                </a:lnTo>
                <a:lnTo>
                  <a:pt x="104069" y="23096"/>
                </a:lnTo>
                <a:lnTo>
                  <a:pt x="93122" y="26687"/>
                </a:lnTo>
                <a:lnTo>
                  <a:pt x="50979" y="56588"/>
                </a:lnTo>
                <a:lnTo>
                  <a:pt x="20842" y="85328"/>
                </a:lnTo>
                <a:lnTo>
                  <a:pt x="14886" y="87533"/>
                </a:lnTo>
                <a:lnTo>
                  <a:pt x="12900" y="90105"/>
                </a:lnTo>
                <a:lnTo>
                  <a:pt x="9114" y="101222"/>
                </a:lnTo>
                <a:lnTo>
                  <a:pt x="7068" y="103200"/>
                </a:lnTo>
                <a:lnTo>
                  <a:pt x="4712" y="104518"/>
                </a:lnTo>
                <a:lnTo>
                  <a:pt x="3141" y="106390"/>
                </a:lnTo>
                <a:lnTo>
                  <a:pt x="0" y="116086"/>
                </a:lnTo>
              </a:path>
            </a:pathLst>
          </a:custGeom>
          <a:ln w="19050">
            <a:solidFill>
              <a:srgbClr val="FF0000"/>
            </a:solidFill>
          </a:ln>
          <a:effectLst>
            <a:softEdge rad="12700"/>
          </a:effectLst>
          <a:extLst>
            <a:ext uri="{AF507438-7753-43E0-B8FC-AC1667EBCBE1}">
              <a14:hiddenEffects xmlns:a14="http://schemas.microsoft.com/office/drawing/2010/main">
                <a:effectLst>
                  <a:outerShdw blurRad="95000" rotWithShape="0">
                    <a:srgbClr val="000000">
                      <a:alpha val="50000"/>
                    </a:srgbClr>
                  </a:outerShdw>
                  <a:softEdge rad="12700"/>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solidFill>
                  <a:srgbClr val="000000"/>
                </a:solidFill>
                <a:effectLst>
                  <a:outerShdw blurRad="38100" dist="38100" dir="2700000" algn="tl">
                    <a:srgbClr val="FFFFFF"/>
                  </a:outerShdw>
                </a:effectLst>
              </a:rPr>
              <a:t>Case</a:t>
            </a:r>
          </a:p>
        </p:txBody>
      </p:sp>
      <p:sp>
        <p:nvSpPr>
          <p:cNvPr id="3075" name="Rectangle 3"/>
          <p:cNvSpPr>
            <a:spLocks noGrp="1" noChangeArrowheads="1"/>
          </p:cNvSpPr>
          <p:nvPr>
            <p:ph idx="1"/>
          </p:nvPr>
        </p:nvSpPr>
        <p:spPr/>
        <p:txBody>
          <a:bodyPr/>
          <a:lstStyle/>
          <a:p>
            <a:pPr>
              <a:lnSpc>
                <a:spcPct val="90000"/>
              </a:lnSpc>
            </a:pPr>
            <a:r>
              <a:rPr lang="en-US" b="1" dirty="0">
                <a:solidFill>
                  <a:srgbClr val="000000"/>
                </a:solidFill>
                <a:effectLst>
                  <a:outerShdw blurRad="38100" dist="38100" dir="2700000" algn="tl">
                    <a:srgbClr val="FFFFFF"/>
                  </a:outerShdw>
                </a:effectLst>
                <a:latin typeface="Times New Roman" charset="0"/>
              </a:rPr>
              <a:t>Homer Adolph </a:t>
            </a:r>
            <a:r>
              <a:rPr lang="en-US" b="1" dirty="0" err="1">
                <a:solidFill>
                  <a:srgbClr val="000000"/>
                </a:solidFill>
                <a:effectLst>
                  <a:outerShdw blurRad="38100" dist="38100" dir="2700000" algn="tl">
                    <a:srgbClr val="FFFFFF"/>
                  </a:outerShdw>
                </a:effectLst>
                <a:latin typeface="Times New Roman" charset="0"/>
              </a:rPr>
              <a:t>Plessy</a:t>
            </a:r>
            <a:r>
              <a:rPr lang="en-US" b="1" dirty="0">
                <a:solidFill>
                  <a:srgbClr val="000000"/>
                </a:solidFill>
                <a:effectLst>
                  <a:outerShdw blurRad="38100" dist="38100" dir="2700000" algn="tl">
                    <a:srgbClr val="FFFFFF"/>
                  </a:outerShdw>
                </a:effectLst>
                <a:latin typeface="Times New Roman" charset="0"/>
              </a:rPr>
              <a:t> was accused of sitting in the white section of a train when he was 1/8 black, which was not legal</a:t>
            </a:r>
          </a:p>
          <a:p>
            <a:pPr>
              <a:lnSpc>
                <a:spcPct val="90000"/>
              </a:lnSpc>
            </a:pPr>
            <a:r>
              <a:rPr lang="en-US" b="1" dirty="0" smtClean="0">
                <a:solidFill>
                  <a:srgbClr val="000000"/>
                </a:solidFill>
                <a:effectLst>
                  <a:outerShdw blurRad="38100" dist="38100" dir="2700000" algn="tl">
                    <a:srgbClr val="FFFFFF"/>
                  </a:outerShdw>
                </a:effectLst>
                <a:latin typeface="Times New Roman" charset="0"/>
              </a:rPr>
              <a:t>Case </a:t>
            </a:r>
            <a:r>
              <a:rPr lang="en-US" b="1" dirty="0">
                <a:solidFill>
                  <a:srgbClr val="000000"/>
                </a:solidFill>
                <a:effectLst>
                  <a:outerShdw blurRad="38100" dist="38100" dir="2700000" algn="tl">
                    <a:srgbClr val="FFFFFF"/>
                  </a:outerShdw>
                </a:effectLst>
                <a:latin typeface="Times New Roman" charset="0"/>
              </a:rPr>
              <a:t>went to the Supreme Court</a:t>
            </a:r>
          </a:p>
        </p:txBody>
      </p:sp>
    </p:spTree>
    <p:extLst>
      <p:ext uri="{BB962C8B-B14F-4D97-AF65-F5344CB8AC3E}">
        <p14:creationId xmlns:p14="http://schemas.microsoft.com/office/powerpoint/2010/main" val="2778881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12" name="Rectangle 16"/>
          <p:cNvSpPr>
            <a:spLocks noGrp="1" noChangeArrowheads="1"/>
          </p:cNvSpPr>
          <p:nvPr>
            <p:ph type="title"/>
          </p:nvPr>
        </p:nvSpPr>
        <p:spPr>
          <a:xfrm>
            <a:off x="304800" y="0"/>
            <a:ext cx="8229600" cy="1143000"/>
          </a:xfrm>
        </p:spPr>
        <p:txBody>
          <a:bodyPr/>
          <a:lstStyle/>
          <a:p>
            <a:r>
              <a:rPr lang="en-US">
                <a:solidFill>
                  <a:srgbClr val="000000"/>
                </a:solidFill>
                <a:effectLst>
                  <a:outerShdw blurRad="38100" dist="38100" dir="2700000" algn="tl">
                    <a:srgbClr val="FFFFFF"/>
                  </a:outerShdw>
                </a:effectLst>
              </a:rPr>
              <a:t>Arguments</a:t>
            </a:r>
          </a:p>
        </p:txBody>
      </p:sp>
      <p:graphicFrame>
        <p:nvGraphicFramePr>
          <p:cNvPr id="4135" name="Group 39"/>
          <p:cNvGraphicFramePr>
            <a:graphicFrameLocks noGrp="1"/>
          </p:cNvGraphicFramePr>
          <p:nvPr>
            <p:ph type="tbl" idx="1"/>
          </p:nvPr>
        </p:nvGraphicFramePr>
        <p:xfrm>
          <a:off x="457200" y="838200"/>
          <a:ext cx="8229600" cy="5809488"/>
        </p:xfrm>
        <a:graphic>
          <a:graphicData uri="http://schemas.openxmlformats.org/drawingml/2006/table">
            <a:tbl>
              <a:tblPr/>
              <a:tblGrid>
                <a:gridCol w="4114800"/>
                <a:gridCol w="4114800"/>
              </a:tblGrid>
              <a:tr h="5767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rgbClr val="FF0000"/>
                          </a:solidFill>
                          <a:effectLst>
                            <a:outerShdw blurRad="38100" dist="38100" dir="2700000" algn="tl">
                              <a:srgbClr val="000000"/>
                            </a:outerShdw>
                          </a:effectLst>
                          <a:latin typeface="Tahoma" charset="0"/>
                          <a:ea typeface="ＭＳ Ｐゴシック" charset="0"/>
                        </a:rPr>
                        <a:t>Plessy argued in court that the Separate Car Act  violated the Thirteenth and Fourteenth Amendments to the Constitution</a:t>
                      </a: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a:t>
                      </a:r>
                      <a:r>
                        <a:rPr kumimoji="0" lang="en-US" sz="2800" b="0" i="0" u="none" strike="noStrike" cap="none" normalizeH="0" baseline="0">
                          <a:ln>
                            <a:noFill/>
                          </a:ln>
                          <a:solidFill>
                            <a:srgbClr val="6600CC"/>
                          </a:solidFill>
                          <a:effectLst>
                            <a:outerShdw blurRad="38100" dist="38100" dir="2700000" algn="tl">
                              <a:srgbClr val="000000"/>
                            </a:outerShdw>
                          </a:effectLst>
                          <a:latin typeface="Tahoma" charset="0"/>
                          <a:ea typeface="ＭＳ Ｐゴシック" charset="0"/>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rgbClr val="6600CC"/>
                        </a:solidFill>
                        <a:effectLst>
                          <a:outerShdw blurRad="38100" dist="38100" dir="2700000" algn="tl">
                            <a:srgbClr val="000000"/>
                          </a:outerShdw>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rgbClr val="FF0000"/>
                          </a:solidFill>
                          <a:effectLst>
                            <a:outerShdw blurRad="38100" dist="38100" dir="2700000" algn="tl">
                              <a:srgbClr val="000000"/>
                            </a:outerShdw>
                          </a:effectLst>
                          <a:latin typeface="Tahoma" charset="0"/>
                          <a:ea typeface="ＭＳ Ｐゴシック" charset="0"/>
                        </a:rPr>
                        <a:t>Ferguson was the judge. He decided that the state could choose to regulate railroad companies that operated solely within the state of Louisiana. Therefore, Ferguson found Plessy guilty and declared the Separate Car Act constitutional.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23" name="WordArt 27"/>
          <p:cNvSpPr>
            <a:spLocks noChangeArrowheads="1" noChangeShapeType="1" noTextEdit="1"/>
          </p:cNvSpPr>
          <p:nvPr/>
        </p:nvSpPr>
        <p:spPr bwMode="auto">
          <a:xfrm>
            <a:off x="609600" y="838200"/>
            <a:ext cx="3962400" cy="685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defTabSz="914400" eaLnBrk="0" fontAlgn="base" hangingPunct="0">
              <a:spcBef>
                <a:spcPct val="0"/>
              </a:spcBef>
              <a:spcAft>
                <a:spcPct val="0"/>
              </a:spcAft>
            </a:pPr>
            <a:r>
              <a:rPr lang="en-US" sz="3600" kern="10" smtClean="0">
                <a:ln w="9525">
                  <a:solidFill>
                    <a:srgbClr val="000000"/>
                  </a:solidFill>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50000" t="50000" r="50000" b="50000"/>
                  </a:path>
                </a:gradFill>
                <a:latin typeface="Impact"/>
                <a:ea typeface="Impact"/>
                <a:cs typeface="Impact"/>
              </a:rPr>
              <a:t>PLESSY</a:t>
            </a:r>
          </a:p>
        </p:txBody>
      </p:sp>
      <p:sp>
        <p:nvSpPr>
          <p:cNvPr id="4125" name="WordArt 29"/>
          <p:cNvSpPr>
            <a:spLocks noChangeArrowheads="1" noChangeShapeType="1" noTextEdit="1"/>
          </p:cNvSpPr>
          <p:nvPr/>
        </p:nvSpPr>
        <p:spPr bwMode="auto">
          <a:xfrm>
            <a:off x="4648200" y="838200"/>
            <a:ext cx="3886200" cy="7620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defTabSz="914400" eaLnBrk="0" fontAlgn="base" hangingPunct="0">
              <a:spcBef>
                <a:spcPct val="0"/>
              </a:spcBef>
              <a:spcAft>
                <a:spcPct val="0"/>
              </a:spcAft>
            </a:pPr>
            <a:r>
              <a:rPr lang="en-US" sz="3600" kern="10" smtClean="0">
                <a:ln w="9525">
                  <a:solidFill>
                    <a:srgbClr val="000000"/>
                  </a:solidFill>
                  <a:round/>
                  <a:headEnd/>
                  <a:tailEnd/>
                </a:ln>
                <a:gradFill rotWithShape="0">
                  <a:gsLst>
                    <a:gs pos="0">
                      <a:srgbClr val="FFF200"/>
                    </a:gs>
                    <a:gs pos="45000">
                      <a:srgbClr val="FF7A00"/>
                    </a:gs>
                    <a:gs pos="70000">
                      <a:srgbClr val="FF0300"/>
                    </a:gs>
                    <a:gs pos="100000">
                      <a:srgbClr val="4D0808"/>
                    </a:gs>
                  </a:gsLst>
                  <a:path path="rect">
                    <a:fillToRect l="50000" t="50000" r="50000" b="50000"/>
                  </a:path>
                </a:gradFill>
                <a:latin typeface="Impact"/>
                <a:ea typeface="Impact"/>
                <a:cs typeface="Impact"/>
              </a:rPr>
              <a:t>FERGUSON</a:t>
            </a:r>
          </a:p>
        </p:txBody>
      </p:sp>
    </p:spTree>
    <p:extLst>
      <p:ext uri="{BB962C8B-B14F-4D97-AF65-F5344CB8AC3E}">
        <p14:creationId xmlns:p14="http://schemas.microsoft.com/office/powerpoint/2010/main" val="3385834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solidFill>
                  <a:srgbClr val="FF0000"/>
                </a:solidFill>
              </a:rPr>
              <a:t>Supreme Court Decision</a:t>
            </a:r>
          </a:p>
        </p:txBody>
      </p:sp>
      <p:sp>
        <p:nvSpPr>
          <p:cNvPr id="7171" name="Rectangle 3"/>
          <p:cNvSpPr>
            <a:spLocks noGrp="1" noChangeArrowheads="1"/>
          </p:cNvSpPr>
          <p:nvPr>
            <p:ph idx="1"/>
          </p:nvPr>
        </p:nvSpPr>
        <p:spPr/>
        <p:txBody>
          <a:bodyPr/>
          <a:lstStyle/>
          <a:p>
            <a:r>
              <a:rPr lang="en-US" b="1">
                <a:solidFill>
                  <a:srgbClr val="FF0000"/>
                </a:solidFill>
              </a:rPr>
              <a:t>Plessy appealed the case to the Louisiana State Supreme Court, which affirmed the decision that the Louisiana law as constitutional. Plessy petitioned for a writ of error from the Supreme Court of the United States. Supreme Court named the case </a:t>
            </a:r>
            <a:r>
              <a:rPr lang="en-US" b="1" i="1">
                <a:solidFill>
                  <a:srgbClr val="FF0000"/>
                </a:solidFill>
              </a:rPr>
              <a:t>Plessy</a:t>
            </a:r>
            <a:r>
              <a:rPr lang="en-US" b="1">
                <a:solidFill>
                  <a:srgbClr val="FF0000"/>
                </a:solidFill>
              </a:rPr>
              <a:t> v. </a:t>
            </a:r>
            <a:r>
              <a:rPr lang="en-US" b="1" i="1">
                <a:solidFill>
                  <a:srgbClr val="FF0000"/>
                </a:solidFill>
              </a:rPr>
              <a:t>Ferguson</a:t>
            </a:r>
            <a:r>
              <a:rPr lang="en-US" b="1">
                <a:solidFill>
                  <a:srgbClr val="FF0000"/>
                </a:solidFill>
              </a:rPr>
              <a:t> because of the petition that Plessy made.</a:t>
            </a:r>
            <a:endParaRPr lang="en-US">
              <a:solidFill>
                <a:srgbClr val="FF0000"/>
              </a:solidFill>
            </a:endParaRPr>
          </a:p>
        </p:txBody>
      </p:sp>
    </p:spTree>
    <p:extLst>
      <p:ext uri="{BB962C8B-B14F-4D97-AF65-F5344CB8AC3E}">
        <p14:creationId xmlns:p14="http://schemas.microsoft.com/office/powerpoint/2010/main" val="1273419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228600"/>
            <a:ext cx="8162925" cy="1090613"/>
          </a:xfrm>
        </p:spPr>
        <p:txBody>
          <a:bodyPr/>
          <a:lstStyle/>
          <a:p>
            <a:pPr eaLnBrk="1" hangingPunct="1"/>
            <a:r>
              <a:rPr lang="en-US">
                <a:latin typeface="Helvetica" charset="0"/>
              </a:rPr>
              <a:t>Plessy v. Ferguson</a:t>
            </a:r>
          </a:p>
        </p:txBody>
      </p:sp>
      <p:sp>
        <p:nvSpPr>
          <p:cNvPr id="20483" name="Rectangle 3"/>
          <p:cNvSpPr>
            <a:spLocks noGrp="1" noChangeArrowheads="1"/>
          </p:cNvSpPr>
          <p:nvPr>
            <p:ph type="body" idx="1"/>
          </p:nvPr>
        </p:nvSpPr>
        <p:spPr>
          <a:xfrm>
            <a:off x="533400" y="1828800"/>
            <a:ext cx="8110538" cy="4648200"/>
          </a:xfrm>
        </p:spPr>
        <p:txBody>
          <a:bodyPr/>
          <a:lstStyle/>
          <a:p>
            <a:pPr eaLnBrk="1" hangingPunct="1">
              <a:lnSpc>
                <a:spcPct val="90000"/>
              </a:lnSpc>
            </a:pPr>
            <a:r>
              <a:rPr lang="en-US" sz="2800">
                <a:solidFill>
                  <a:schemeClr val="folHlink"/>
                </a:solidFill>
                <a:latin typeface="Helvetica" charset="0"/>
              </a:rPr>
              <a:t>The Supreme Court ruled segregation was legal in Plessy v. Ferguson.</a:t>
            </a:r>
            <a:r>
              <a:rPr lang="en-US" sz="2800">
                <a:latin typeface="Helvetica" charset="0"/>
              </a:rPr>
              <a:t> </a:t>
            </a:r>
          </a:p>
          <a:p>
            <a:pPr eaLnBrk="1" hangingPunct="1">
              <a:lnSpc>
                <a:spcPct val="90000"/>
              </a:lnSpc>
            </a:pPr>
            <a:r>
              <a:rPr lang="en-US" sz="2800">
                <a:solidFill>
                  <a:schemeClr val="folHlink"/>
                </a:solidFill>
                <a:latin typeface="Helvetica" charset="0"/>
              </a:rPr>
              <a:t>They said that segregation was fair as long as </a:t>
            </a:r>
            <a:r>
              <a:rPr lang="ja-JP" altLang="en-US" sz="2800">
                <a:solidFill>
                  <a:schemeClr val="folHlink"/>
                </a:solidFill>
                <a:latin typeface="Helvetica" charset="0"/>
              </a:rPr>
              <a:t>“</a:t>
            </a:r>
            <a:r>
              <a:rPr lang="en-US" sz="2800">
                <a:solidFill>
                  <a:schemeClr val="folHlink"/>
                </a:solidFill>
                <a:latin typeface="Helvetica" charset="0"/>
              </a:rPr>
              <a:t>separate-but-equal</a:t>
            </a:r>
            <a:r>
              <a:rPr lang="ja-JP" altLang="en-US" sz="2800">
                <a:solidFill>
                  <a:schemeClr val="folHlink"/>
                </a:solidFill>
                <a:latin typeface="Helvetica" charset="0"/>
              </a:rPr>
              <a:t>”</a:t>
            </a:r>
            <a:r>
              <a:rPr lang="en-US" sz="2800">
                <a:solidFill>
                  <a:schemeClr val="folHlink"/>
                </a:solidFill>
                <a:latin typeface="Helvetica" charset="0"/>
              </a:rPr>
              <a:t> facilities were provided for African Americans.</a:t>
            </a:r>
          </a:p>
          <a:p>
            <a:pPr eaLnBrk="1" hangingPunct="1">
              <a:lnSpc>
                <a:spcPct val="90000"/>
              </a:lnSpc>
            </a:pPr>
            <a:r>
              <a:rPr lang="en-US" sz="2800">
                <a:latin typeface="Helvetica" charset="0"/>
              </a:rPr>
              <a:t>In practice, the African American facilities were usually </a:t>
            </a:r>
            <a:r>
              <a:rPr lang="ja-JP" altLang="en-US" sz="2800">
                <a:latin typeface="Helvetica" charset="0"/>
              </a:rPr>
              <a:t>“</a:t>
            </a:r>
            <a:r>
              <a:rPr lang="en-US" sz="2800">
                <a:latin typeface="Helvetica" charset="0"/>
              </a:rPr>
              <a:t>separate-and-unequal.</a:t>
            </a:r>
            <a:r>
              <a:rPr lang="ja-JP" altLang="en-US" sz="2800">
                <a:latin typeface="Helvetica" charset="0"/>
              </a:rPr>
              <a:t>”</a:t>
            </a:r>
            <a:endParaRPr lang="en-US" sz="2800">
              <a:latin typeface="Helvetica" charset="0"/>
            </a:endParaRPr>
          </a:p>
          <a:p>
            <a:pPr eaLnBrk="1" hangingPunct="1">
              <a:lnSpc>
                <a:spcPct val="90000"/>
              </a:lnSpc>
            </a:pPr>
            <a:r>
              <a:rPr lang="en-US" sz="2800">
                <a:latin typeface="Helvetica" charset="0"/>
              </a:rPr>
              <a:t>It would take until the 1965, 100 years after the Civil War ended, for Jim Crow laws to be outlawed and  blacks to finally realize legal equality in America. </a:t>
            </a:r>
          </a:p>
          <a:p>
            <a:pPr eaLnBrk="1" hangingPunct="1">
              <a:lnSpc>
                <a:spcPct val="90000"/>
              </a:lnSpc>
              <a:buFont typeface="Wingdings" charset="0"/>
              <a:buNone/>
            </a:pPr>
            <a:endParaRPr lang="en-US" sz="2800">
              <a:latin typeface="Helvetica" charset="0"/>
            </a:endParaRPr>
          </a:p>
        </p:txBody>
      </p:sp>
    </p:spTree>
    <p:extLst>
      <p:ext uri="{BB962C8B-B14F-4D97-AF65-F5344CB8AC3E}">
        <p14:creationId xmlns:p14="http://schemas.microsoft.com/office/powerpoint/2010/main" val="349829762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Reconstruction</a:t>
            </a:r>
            <a:r>
              <a:rPr lang="en-US" dirty="0" smtClean="0"/>
              <a:t>: Success or failure?</a:t>
            </a:r>
          </a:p>
          <a:p>
            <a:endParaRPr lang="en-US" b="1" u="sng" dirty="0" smtClean="0"/>
          </a:p>
          <a:p>
            <a:r>
              <a:rPr lang="en-US" dirty="0" smtClean="0"/>
              <a:t>Goals of Reconstruction:</a:t>
            </a:r>
          </a:p>
          <a:p>
            <a:pPr lvl="1"/>
            <a:r>
              <a:rPr lang="en-US" dirty="0" smtClean="0"/>
              <a:t>To bring the Southern states back into the United States.</a:t>
            </a:r>
          </a:p>
          <a:p>
            <a:pPr lvl="2"/>
            <a:r>
              <a:rPr lang="en-US" dirty="0" smtClean="0"/>
              <a:t>Success</a:t>
            </a:r>
          </a:p>
          <a:p>
            <a:pPr lvl="1"/>
            <a:r>
              <a:rPr lang="en-US" dirty="0" smtClean="0"/>
              <a:t>To rebuild the South.</a:t>
            </a:r>
          </a:p>
          <a:p>
            <a:pPr lvl="2"/>
            <a:r>
              <a:rPr lang="en-US" dirty="0" smtClean="0"/>
              <a:t>Success</a:t>
            </a:r>
          </a:p>
          <a:p>
            <a:pPr lvl="1"/>
            <a:r>
              <a:rPr lang="en-US" dirty="0" smtClean="0"/>
              <a:t>To protect the civil rights of African Americans.</a:t>
            </a:r>
          </a:p>
          <a:p>
            <a:pPr lvl="2"/>
            <a:r>
              <a:rPr lang="en-US" dirty="0" smtClean="0"/>
              <a:t>Failure</a:t>
            </a:r>
          </a:p>
          <a:p>
            <a:endParaRPr lang="en-US" b="1" u="sng" dirty="0"/>
          </a:p>
        </p:txBody>
      </p:sp>
      <p:sp>
        <p:nvSpPr>
          <p:cNvPr id="3" name="Title 2"/>
          <p:cNvSpPr>
            <a:spLocks noGrp="1"/>
          </p:cNvSpPr>
          <p:nvPr>
            <p:ph type="title"/>
          </p:nvPr>
        </p:nvSpPr>
        <p:spPr/>
        <p:txBody>
          <a:bodyPr>
            <a:normAutofit/>
          </a:bodyPr>
          <a:lstStyle/>
          <a:p>
            <a:pPr algn="ctr"/>
            <a:r>
              <a:rPr lang="en-US" sz="3600" dirty="0" smtClean="0"/>
              <a:t>Reconstruction</a:t>
            </a:r>
            <a:br>
              <a:rPr lang="en-US" sz="3600" dirty="0" smtClean="0"/>
            </a:br>
            <a:r>
              <a:rPr lang="en-US" sz="3600" dirty="0" smtClean="0"/>
              <a:t>The Democrats take Control of the South</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rderstatesmap.gif"/>
          <p:cNvPicPr>
            <a:picLocks noGrp="1" noChangeAspect="1"/>
          </p:cNvPicPr>
          <p:nvPr>
            <p:ph idx="1"/>
          </p:nvPr>
        </p:nvPicPr>
        <p:blipFill>
          <a:blip r:embed="rId2"/>
          <a:srcRect l="-7661" r="-7661"/>
          <a:stretch>
            <a:fillRect/>
          </a:stretch>
        </p:blipFill>
        <p:spPr/>
      </p:pic>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ncoln.jpg"/>
          <p:cNvPicPr>
            <a:picLocks noGrp="1" noChangeAspect="1"/>
          </p:cNvPicPr>
          <p:nvPr>
            <p:ph idx="1"/>
          </p:nvPr>
        </p:nvPicPr>
        <p:blipFill>
          <a:blip r:embed="rId2"/>
          <a:srcRect l="-7331" r="-7331"/>
          <a:stretch>
            <a:fillRect/>
          </a:stretch>
        </p:blipFill>
        <p:spPr/>
      </p:pic>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South 1"/>
          <p:cNvPicPr>
            <a:picLocks noGrp="1" noChangeAspect="1"/>
          </p:cNvPicPr>
          <p:nvPr>
            <p:ph idx="1"/>
          </p:nvPr>
        </p:nvPicPr>
        <p:blipFill>
          <a:blip r:embed="rId2"/>
          <a:srcRect l="-13293" r="-13293"/>
          <a:stretch>
            <a:fillRect/>
          </a:stretch>
        </p:blipFill>
        <p:spPr/>
      </p:pic>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South 2"/>
          <p:cNvPicPr>
            <a:picLocks noGrp="1" noChangeAspect="1"/>
          </p:cNvPicPr>
          <p:nvPr>
            <p:ph idx="1"/>
          </p:nvPr>
        </p:nvPicPr>
        <p:blipFill>
          <a:blip r:embed="rId2"/>
          <a:srcRect l="-8670" r="-8670"/>
          <a:stretch>
            <a:fillRect/>
          </a:stretch>
        </p:blipFill>
        <p:spPr/>
      </p:pic>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South 3"/>
          <p:cNvPicPr>
            <a:picLocks noGrp="1" noChangeAspect="1"/>
          </p:cNvPicPr>
          <p:nvPr>
            <p:ph idx="1"/>
          </p:nvPr>
        </p:nvPicPr>
        <p:blipFill>
          <a:blip r:embed="rId2"/>
          <a:srcRect l="-33400" r="-33400"/>
          <a:stretch>
            <a:fillRect/>
          </a:stretch>
        </p:blipFill>
        <p:spPr/>
      </p:pic>
      <p:sp>
        <p:nvSpPr>
          <p:cNvPr id="3" name="Title 2"/>
          <p:cNvSpPr>
            <a:spLocks noGrp="1"/>
          </p:cNvSpPr>
          <p:nvPr>
            <p:ph type="title"/>
          </p:nvPr>
        </p:nvSpPr>
        <p:spPr/>
        <p:txBody>
          <a:bodyPr/>
          <a:lstStyle/>
          <a:p>
            <a:pPr algn="ctr"/>
            <a:r>
              <a:rPr lang="en-US" dirty="0" smtClean="0"/>
              <a:t>Reconstruction Begins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1879</TotalTime>
  <Words>2523</Words>
  <Application>Microsoft Office PowerPoint</Application>
  <PresentationFormat>On-screen Show (4:3)</PresentationFormat>
  <Paragraphs>240</Paragraphs>
  <Slides>44</Slides>
  <Notes>2</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Paper</vt:lpstr>
      <vt:lpstr>Office Theme</vt:lpstr>
      <vt:lpstr>Reconstruction 1865-1877</vt:lpstr>
      <vt:lpstr>Reconstruction Begins</vt:lpstr>
      <vt:lpstr>Reconstruction Begins</vt:lpstr>
      <vt:lpstr>Reconstruction  The Political Parties</vt:lpstr>
      <vt:lpstr>Reconstruction Begins</vt:lpstr>
      <vt:lpstr>Reconstruction Begins</vt:lpstr>
      <vt:lpstr>Reconstruction Begins</vt:lpstr>
      <vt:lpstr>Reconstruction Begins</vt:lpstr>
      <vt:lpstr>Reconstruction Begins</vt:lpstr>
      <vt:lpstr>Reconstruction Begins</vt:lpstr>
      <vt:lpstr>Reconstruction Begins</vt:lpstr>
      <vt:lpstr>Reconstruction Presidential Reconstruction vs. Congressional (Radical) Reconstruction</vt:lpstr>
      <vt:lpstr>Reconstruction Presidential Reconstruction vs. Congressional (Radical) Reconstruction</vt:lpstr>
      <vt:lpstr>Reconstruction Presidential Reconstruction vs. Congressional (Radical) Reconstruction</vt:lpstr>
      <vt:lpstr>Presidential Reconstruction 1865-1867</vt:lpstr>
      <vt:lpstr>Reconstruction Presidential Reconstruction</vt:lpstr>
      <vt:lpstr>Presidential Reconstruction</vt:lpstr>
      <vt:lpstr>Congressional (Radical) Reconstruction 1867-1876</vt:lpstr>
      <vt:lpstr>Reconstruction Congressional (Radical) Reconstruction</vt:lpstr>
      <vt:lpstr>Reconstruction Congressional (Radical) Reconstruction</vt:lpstr>
      <vt:lpstr>Reconstruction Congressional (Radical) Reconstruction</vt:lpstr>
      <vt:lpstr>Reconstruction Congressional (Radical) Reconstruction</vt:lpstr>
      <vt:lpstr>Reconstruction The Impeachment of President Johnson</vt:lpstr>
      <vt:lpstr>Reconstruction The Impeachment of President Johnson</vt:lpstr>
      <vt:lpstr>Reconstruction The Impeachment of President Johnson</vt:lpstr>
      <vt:lpstr>“Black Republican” Reconstruction</vt:lpstr>
      <vt:lpstr>Reconstruction “Black Republican” Reconstruction</vt:lpstr>
      <vt:lpstr>Radical Reconstruction:  “Black Republican” Reconstruction</vt:lpstr>
      <vt:lpstr>Radical Reconstruction “Black Republican” Reconstruction</vt:lpstr>
      <vt:lpstr>The Democrats take control of the South</vt:lpstr>
      <vt:lpstr>Reconstruction The Democrats take Control of the South</vt:lpstr>
      <vt:lpstr>Reconstruction The Democrats take Control of the South</vt:lpstr>
      <vt:lpstr>Reconstruction The Democrats take Control of the South</vt:lpstr>
      <vt:lpstr>PowerPoint Presentation</vt:lpstr>
      <vt:lpstr>Reconstruction The Democrats take Control of the South</vt:lpstr>
      <vt:lpstr>Reconstruction The Democrats take Control of the South</vt:lpstr>
      <vt:lpstr>PowerPoint Presentation</vt:lpstr>
      <vt:lpstr>Reconstruction The Democrats take Control of the South</vt:lpstr>
      <vt:lpstr>Plessy vs. Ferguson</vt:lpstr>
      <vt:lpstr>Case</vt:lpstr>
      <vt:lpstr>Arguments</vt:lpstr>
      <vt:lpstr>Supreme Court Decision</vt:lpstr>
      <vt:lpstr>Plessy v. Ferguson</vt:lpstr>
      <vt:lpstr>Reconstruction The Democrats take Control of the South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Angelica Crotty</dc:creator>
  <cp:lastModifiedBy>Admin</cp:lastModifiedBy>
  <cp:revision>34</cp:revision>
  <dcterms:created xsi:type="dcterms:W3CDTF">2013-10-03T01:59:40Z</dcterms:created>
  <dcterms:modified xsi:type="dcterms:W3CDTF">2017-03-06T22:11:30Z</dcterms:modified>
</cp:coreProperties>
</file>